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89" r:id="rId3"/>
    <p:sldId id="265" r:id="rId4"/>
    <p:sldId id="266" r:id="rId5"/>
    <p:sldId id="267" r:id="rId6"/>
    <p:sldId id="268" r:id="rId7"/>
    <p:sldId id="269" r:id="rId8"/>
    <p:sldId id="301" r:id="rId9"/>
    <p:sldId id="303" r:id="rId10"/>
    <p:sldId id="300" r:id="rId11"/>
    <p:sldId id="304" r:id="rId12"/>
    <p:sldId id="277" r:id="rId13"/>
    <p:sldId id="276" r:id="rId14"/>
    <p:sldId id="278" r:id="rId15"/>
    <p:sldId id="290" r:id="rId16"/>
    <p:sldId id="291" r:id="rId17"/>
    <p:sldId id="285" r:id="rId18"/>
    <p:sldId id="270" r:id="rId19"/>
    <p:sldId id="284" r:id="rId20"/>
    <p:sldId id="272" r:id="rId21"/>
    <p:sldId id="274" r:id="rId22"/>
    <p:sldId id="292" r:id="rId23"/>
    <p:sldId id="293" r:id="rId24"/>
    <p:sldId id="294" r:id="rId25"/>
    <p:sldId id="286" r:id="rId26"/>
    <p:sldId id="295" r:id="rId27"/>
    <p:sldId id="296" r:id="rId28"/>
    <p:sldId id="275" r:id="rId29"/>
    <p:sldId id="297" r:id="rId30"/>
    <p:sldId id="298" r:id="rId31"/>
    <p:sldId id="262" r:id="rId32"/>
  </p:sldIdLst>
  <p:sldSz cx="12192000" cy="6858000"/>
  <p:notesSz cx="6858000" cy="9144000"/>
  <p:defaultText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p:restoredTop sz="94726"/>
  </p:normalViewPr>
  <p:slideViewPr>
    <p:cSldViewPr snapToGrid="0">
      <p:cViewPr varScale="1">
        <p:scale>
          <a:sx n="106" d="100"/>
          <a:sy n="106" d="100"/>
        </p:scale>
        <p:origin x="1376" y="48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82532C-FB99-0747-AF53-3675128D054F}" type="datetimeFigureOut">
              <a:rPr lang="en-LV" smtClean="0"/>
              <a:t>8/19/25</a:t>
            </a:fld>
            <a:endParaRPr lang="en-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BBD366-58CB-384F-BB3F-C5E127CE95FE}" type="slidenum">
              <a:rPr lang="en-LV" smtClean="0"/>
              <a:t>‹#›</a:t>
            </a:fld>
            <a:endParaRPr lang="en-LV"/>
          </a:p>
        </p:txBody>
      </p:sp>
    </p:spTree>
    <p:extLst>
      <p:ext uri="{BB962C8B-B14F-4D97-AF65-F5344CB8AC3E}">
        <p14:creationId xmlns:p14="http://schemas.microsoft.com/office/powerpoint/2010/main" val="3522984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V" dirty="0"/>
          </a:p>
        </p:txBody>
      </p:sp>
      <p:sp>
        <p:nvSpPr>
          <p:cNvPr id="4" name="Slide Number Placeholder 3"/>
          <p:cNvSpPr>
            <a:spLocks noGrp="1"/>
          </p:cNvSpPr>
          <p:nvPr>
            <p:ph type="sldNum" sz="quarter" idx="5"/>
          </p:nvPr>
        </p:nvSpPr>
        <p:spPr/>
        <p:txBody>
          <a:bodyPr/>
          <a:lstStyle/>
          <a:p>
            <a:fld id="{39BBD366-58CB-384F-BB3F-C5E127CE95FE}" type="slidenum">
              <a:rPr lang="en-LV" smtClean="0"/>
              <a:t>17</a:t>
            </a:fld>
            <a:endParaRPr lang="en-LV"/>
          </a:p>
        </p:txBody>
      </p:sp>
    </p:spTree>
    <p:extLst>
      <p:ext uri="{BB962C8B-B14F-4D97-AF65-F5344CB8AC3E}">
        <p14:creationId xmlns:p14="http://schemas.microsoft.com/office/powerpoint/2010/main" val="2143501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AF6CC-9D55-FD8F-4E26-6F363AB098F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LV"/>
          </a:p>
        </p:txBody>
      </p:sp>
      <p:sp>
        <p:nvSpPr>
          <p:cNvPr id="3" name="Subtitle 2">
            <a:extLst>
              <a:ext uri="{FF2B5EF4-FFF2-40B4-BE49-F238E27FC236}">
                <a16:creationId xmlns:a16="http://schemas.microsoft.com/office/drawing/2014/main" id="{60DD4D08-85C5-C150-9D17-8DC2B64753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LV"/>
          </a:p>
        </p:txBody>
      </p:sp>
      <p:sp>
        <p:nvSpPr>
          <p:cNvPr id="4" name="Date Placeholder 3">
            <a:extLst>
              <a:ext uri="{FF2B5EF4-FFF2-40B4-BE49-F238E27FC236}">
                <a16:creationId xmlns:a16="http://schemas.microsoft.com/office/drawing/2014/main" id="{EAFB3ED7-7E3F-8722-C3AB-7FC095F4D95A}"/>
              </a:ext>
            </a:extLst>
          </p:cNvPr>
          <p:cNvSpPr>
            <a:spLocks noGrp="1"/>
          </p:cNvSpPr>
          <p:nvPr>
            <p:ph type="dt" sz="half" idx="10"/>
          </p:nvPr>
        </p:nvSpPr>
        <p:spPr/>
        <p:txBody>
          <a:bodyPr/>
          <a:lstStyle/>
          <a:p>
            <a:fld id="{E7CADA23-E5CE-A545-A414-84FB6BEFEAC9}" type="datetimeFigureOut">
              <a:rPr lang="en-LV" smtClean="0"/>
              <a:t>8/19/25</a:t>
            </a:fld>
            <a:endParaRPr lang="en-LV"/>
          </a:p>
        </p:txBody>
      </p:sp>
      <p:sp>
        <p:nvSpPr>
          <p:cNvPr id="5" name="Footer Placeholder 4">
            <a:extLst>
              <a:ext uri="{FF2B5EF4-FFF2-40B4-BE49-F238E27FC236}">
                <a16:creationId xmlns:a16="http://schemas.microsoft.com/office/drawing/2014/main" id="{209889F8-7832-73BB-8F2F-9A4A2E9DED86}"/>
              </a:ext>
            </a:extLst>
          </p:cNvPr>
          <p:cNvSpPr>
            <a:spLocks noGrp="1"/>
          </p:cNvSpPr>
          <p:nvPr>
            <p:ph type="ftr" sz="quarter" idx="11"/>
          </p:nvPr>
        </p:nvSpPr>
        <p:spPr/>
        <p:txBody>
          <a:bodyPr/>
          <a:lstStyle/>
          <a:p>
            <a:endParaRPr lang="en-LV"/>
          </a:p>
        </p:txBody>
      </p:sp>
      <p:sp>
        <p:nvSpPr>
          <p:cNvPr id="6" name="Slide Number Placeholder 5">
            <a:extLst>
              <a:ext uri="{FF2B5EF4-FFF2-40B4-BE49-F238E27FC236}">
                <a16:creationId xmlns:a16="http://schemas.microsoft.com/office/drawing/2014/main" id="{4361237D-4B82-86AC-5207-BE3E4129CE54}"/>
              </a:ext>
            </a:extLst>
          </p:cNvPr>
          <p:cNvSpPr>
            <a:spLocks noGrp="1"/>
          </p:cNvSpPr>
          <p:nvPr>
            <p:ph type="sldNum" sz="quarter" idx="12"/>
          </p:nvPr>
        </p:nvSpPr>
        <p:spPr/>
        <p:txBody>
          <a:bodyPr/>
          <a:lstStyle/>
          <a:p>
            <a:fld id="{C33F967B-4E71-AB4C-B6E4-92F5EE9A3474}" type="slidenum">
              <a:rPr lang="en-LV" smtClean="0"/>
              <a:t>‹#›</a:t>
            </a:fld>
            <a:endParaRPr lang="en-LV"/>
          </a:p>
        </p:txBody>
      </p:sp>
    </p:spTree>
    <p:extLst>
      <p:ext uri="{BB962C8B-B14F-4D97-AF65-F5344CB8AC3E}">
        <p14:creationId xmlns:p14="http://schemas.microsoft.com/office/powerpoint/2010/main" val="2468010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EC97-FFB1-B960-9C30-71D3AA515B20}"/>
              </a:ext>
            </a:extLst>
          </p:cNvPr>
          <p:cNvSpPr>
            <a:spLocks noGrp="1"/>
          </p:cNvSpPr>
          <p:nvPr>
            <p:ph type="title"/>
          </p:nvPr>
        </p:nvSpPr>
        <p:spPr/>
        <p:txBody>
          <a:bodyPr/>
          <a:lstStyle/>
          <a:p>
            <a:r>
              <a:rPr lang="en-GB"/>
              <a:t>Click to edit Master title style</a:t>
            </a:r>
            <a:endParaRPr lang="en-LV"/>
          </a:p>
        </p:txBody>
      </p:sp>
      <p:sp>
        <p:nvSpPr>
          <p:cNvPr id="3" name="Vertical Text Placeholder 2">
            <a:extLst>
              <a:ext uri="{FF2B5EF4-FFF2-40B4-BE49-F238E27FC236}">
                <a16:creationId xmlns:a16="http://schemas.microsoft.com/office/drawing/2014/main" id="{9EEEA2FC-743F-CD7A-B776-121D1551709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7D36C013-4E8C-10A8-2259-7727705CD8A8}"/>
              </a:ext>
            </a:extLst>
          </p:cNvPr>
          <p:cNvSpPr>
            <a:spLocks noGrp="1"/>
          </p:cNvSpPr>
          <p:nvPr>
            <p:ph type="dt" sz="half" idx="10"/>
          </p:nvPr>
        </p:nvSpPr>
        <p:spPr/>
        <p:txBody>
          <a:bodyPr/>
          <a:lstStyle/>
          <a:p>
            <a:fld id="{E7CADA23-E5CE-A545-A414-84FB6BEFEAC9}" type="datetimeFigureOut">
              <a:rPr lang="en-LV" smtClean="0"/>
              <a:t>8/19/25</a:t>
            </a:fld>
            <a:endParaRPr lang="en-LV"/>
          </a:p>
        </p:txBody>
      </p:sp>
      <p:sp>
        <p:nvSpPr>
          <p:cNvPr id="5" name="Footer Placeholder 4">
            <a:extLst>
              <a:ext uri="{FF2B5EF4-FFF2-40B4-BE49-F238E27FC236}">
                <a16:creationId xmlns:a16="http://schemas.microsoft.com/office/drawing/2014/main" id="{20816BA7-F147-71C4-1669-3F5353E2C5C7}"/>
              </a:ext>
            </a:extLst>
          </p:cNvPr>
          <p:cNvSpPr>
            <a:spLocks noGrp="1"/>
          </p:cNvSpPr>
          <p:nvPr>
            <p:ph type="ftr" sz="quarter" idx="11"/>
          </p:nvPr>
        </p:nvSpPr>
        <p:spPr/>
        <p:txBody>
          <a:bodyPr/>
          <a:lstStyle/>
          <a:p>
            <a:endParaRPr lang="en-LV"/>
          </a:p>
        </p:txBody>
      </p:sp>
      <p:sp>
        <p:nvSpPr>
          <p:cNvPr id="6" name="Slide Number Placeholder 5">
            <a:extLst>
              <a:ext uri="{FF2B5EF4-FFF2-40B4-BE49-F238E27FC236}">
                <a16:creationId xmlns:a16="http://schemas.microsoft.com/office/drawing/2014/main" id="{6DFEC067-1622-EB26-C206-BFB139326F54}"/>
              </a:ext>
            </a:extLst>
          </p:cNvPr>
          <p:cNvSpPr>
            <a:spLocks noGrp="1"/>
          </p:cNvSpPr>
          <p:nvPr>
            <p:ph type="sldNum" sz="quarter" idx="12"/>
          </p:nvPr>
        </p:nvSpPr>
        <p:spPr/>
        <p:txBody>
          <a:bodyPr/>
          <a:lstStyle/>
          <a:p>
            <a:fld id="{C33F967B-4E71-AB4C-B6E4-92F5EE9A3474}" type="slidenum">
              <a:rPr lang="en-LV" smtClean="0"/>
              <a:t>‹#›</a:t>
            </a:fld>
            <a:endParaRPr lang="en-LV"/>
          </a:p>
        </p:txBody>
      </p:sp>
    </p:spTree>
    <p:extLst>
      <p:ext uri="{BB962C8B-B14F-4D97-AF65-F5344CB8AC3E}">
        <p14:creationId xmlns:p14="http://schemas.microsoft.com/office/powerpoint/2010/main" val="2967375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1E1BDA-8F59-5C09-AAD3-14E63962E9D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LV"/>
          </a:p>
        </p:txBody>
      </p:sp>
      <p:sp>
        <p:nvSpPr>
          <p:cNvPr id="3" name="Vertical Text Placeholder 2">
            <a:extLst>
              <a:ext uri="{FF2B5EF4-FFF2-40B4-BE49-F238E27FC236}">
                <a16:creationId xmlns:a16="http://schemas.microsoft.com/office/drawing/2014/main" id="{B9AECEB4-6D60-C2A6-DAEB-4FC08ADD65E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32A14D9F-C05A-10E7-8C62-89626AC5ACD3}"/>
              </a:ext>
            </a:extLst>
          </p:cNvPr>
          <p:cNvSpPr>
            <a:spLocks noGrp="1"/>
          </p:cNvSpPr>
          <p:nvPr>
            <p:ph type="dt" sz="half" idx="10"/>
          </p:nvPr>
        </p:nvSpPr>
        <p:spPr/>
        <p:txBody>
          <a:bodyPr/>
          <a:lstStyle/>
          <a:p>
            <a:fld id="{E7CADA23-E5CE-A545-A414-84FB6BEFEAC9}" type="datetimeFigureOut">
              <a:rPr lang="en-LV" smtClean="0"/>
              <a:t>8/19/25</a:t>
            </a:fld>
            <a:endParaRPr lang="en-LV"/>
          </a:p>
        </p:txBody>
      </p:sp>
      <p:sp>
        <p:nvSpPr>
          <p:cNvPr id="5" name="Footer Placeholder 4">
            <a:extLst>
              <a:ext uri="{FF2B5EF4-FFF2-40B4-BE49-F238E27FC236}">
                <a16:creationId xmlns:a16="http://schemas.microsoft.com/office/drawing/2014/main" id="{AB817C6D-8D1E-16F3-15CA-60F9E325D8D6}"/>
              </a:ext>
            </a:extLst>
          </p:cNvPr>
          <p:cNvSpPr>
            <a:spLocks noGrp="1"/>
          </p:cNvSpPr>
          <p:nvPr>
            <p:ph type="ftr" sz="quarter" idx="11"/>
          </p:nvPr>
        </p:nvSpPr>
        <p:spPr/>
        <p:txBody>
          <a:bodyPr/>
          <a:lstStyle/>
          <a:p>
            <a:endParaRPr lang="en-LV"/>
          </a:p>
        </p:txBody>
      </p:sp>
      <p:sp>
        <p:nvSpPr>
          <p:cNvPr id="6" name="Slide Number Placeholder 5">
            <a:extLst>
              <a:ext uri="{FF2B5EF4-FFF2-40B4-BE49-F238E27FC236}">
                <a16:creationId xmlns:a16="http://schemas.microsoft.com/office/drawing/2014/main" id="{5003F512-0900-2D2D-2737-28C1AF2281BB}"/>
              </a:ext>
            </a:extLst>
          </p:cNvPr>
          <p:cNvSpPr>
            <a:spLocks noGrp="1"/>
          </p:cNvSpPr>
          <p:nvPr>
            <p:ph type="sldNum" sz="quarter" idx="12"/>
          </p:nvPr>
        </p:nvSpPr>
        <p:spPr/>
        <p:txBody>
          <a:bodyPr/>
          <a:lstStyle/>
          <a:p>
            <a:fld id="{C33F967B-4E71-AB4C-B6E4-92F5EE9A3474}" type="slidenum">
              <a:rPr lang="en-LV" smtClean="0"/>
              <a:t>‹#›</a:t>
            </a:fld>
            <a:endParaRPr lang="en-LV"/>
          </a:p>
        </p:txBody>
      </p:sp>
    </p:spTree>
    <p:extLst>
      <p:ext uri="{BB962C8B-B14F-4D97-AF65-F5344CB8AC3E}">
        <p14:creationId xmlns:p14="http://schemas.microsoft.com/office/powerpoint/2010/main" val="2794847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45516-4D37-00C8-F88E-37772E4D64B6}"/>
              </a:ext>
            </a:extLst>
          </p:cNvPr>
          <p:cNvSpPr>
            <a:spLocks noGrp="1"/>
          </p:cNvSpPr>
          <p:nvPr>
            <p:ph type="title"/>
          </p:nvPr>
        </p:nvSpPr>
        <p:spPr/>
        <p:txBody>
          <a:bodyPr/>
          <a:lstStyle/>
          <a:p>
            <a:r>
              <a:rPr lang="en-GB"/>
              <a:t>Click to edit Master title style</a:t>
            </a:r>
            <a:endParaRPr lang="en-LV"/>
          </a:p>
        </p:txBody>
      </p:sp>
      <p:sp>
        <p:nvSpPr>
          <p:cNvPr id="3" name="Content Placeholder 2">
            <a:extLst>
              <a:ext uri="{FF2B5EF4-FFF2-40B4-BE49-F238E27FC236}">
                <a16:creationId xmlns:a16="http://schemas.microsoft.com/office/drawing/2014/main" id="{1A599C44-4052-D2E9-3447-C2F0D9E8139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7E322D08-40F6-A1FE-CD7B-AA7F6C09CFA5}"/>
              </a:ext>
            </a:extLst>
          </p:cNvPr>
          <p:cNvSpPr>
            <a:spLocks noGrp="1"/>
          </p:cNvSpPr>
          <p:nvPr>
            <p:ph type="dt" sz="half" idx="10"/>
          </p:nvPr>
        </p:nvSpPr>
        <p:spPr/>
        <p:txBody>
          <a:bodyPr/>
          <a:lstStyle/>
          <a:p>
            <a:fld id="{E7CADA23-E5CE-A545-A414-84FB6BEFEAC9}" type="datetimeFigureOut">
              <a:rPr lang="en-LV" smtClean="0"/>
              <a:t>8/19/25</a:t>
            </a:fld>
            <a:endParaRPr lang="en-LV"/>
          </a:p>
        </p:txBody>
      </p:sp>
      <p:sp>
        <p:nvSpPr>
          <p:cNvPr id="5" name="Footer Placeholder 4">
            <a:extLst>
              <a:ext uri="{FF2B5EF4-FFF2-40B4-BE49-F238E27FC236}">
                <a16:creationId xmlns:a16="http://schemas.microsoft.com/office/drawing/2014/main" id="{C9EA9945-65FC-B1A1-A8BE-C37BE7ACAD2E}"/>
              </a:ext>
            </a:extLst>
          </p:cNvPr>
          <p:cNvSpPr>
            <a:spLocks noGrp="1"/>
          </p:cNvSpPr>
          <p:nvPr>
            <p:ph type="ftr" sz="quarter" idx="11"/>
          </p:nvPr>
        </p:nvSpPr>
        <p:spPr/>
        <p:txBody>
          <a:bodyPr/>
          <a:lstStyle/>
          <a:p>
            <a:endParaRPr lang="en-LV"/>
          </a:p>
        </p:txBody>
      </p:sp>
      <p:sp>
        <p:nvSpPr>
          <p:cNvPr id="6" name="Slide Number Placeholder 5">
            <a:extLst>
              <a:ext uri="{FF2B5EF4-FFF2-40B4-BE49-F238E27FC236}">
                <a16:creationId xmlns:a16="http://schemas.microsoft.com/office/drawing/2014/main" id="{D56E9998-832B-A473-1819-857A02CAEC71}"/>
              </a:ext>
            </a:extLst>
          </p:cNvPr>
          <p:cNvSpPr>
            <a:spLocks noGrp="1"/>
          </p:cNvSpPr>
          <p:nvPr>
            <p:ph type="sldNum" sz="quarter" idx="12"/>
          </p:nvPr>
        </p:nvSpPr>
        <p:spPr/>
        <p:txBody>
          <a:bodyPr/>
          <a:lstStyle/>
          <a:p>
            <a:fld id="{C33F967B-4E71-AB4C-B6E4-92F5EE9A3474}" type="slidenum">
              <a:rPr lang="en-LV" smtClean="0"/>
              <a:t>‹#›</a:t>
            </a:fld>
            <a:endParaRPr lang="en-LV"/>
          </a:p>
        </p:txBody>
      </p:sp>
    </p:spTree>
    <p:extLst>
      <p:ext uri="{BB962C8B-B14F-4D97-AF65-F5344CB8AC3E}">
        <p14:creationId xmlns:p14="http://schemas.microsoft.com/office/powerpoint/2010/main" val="1992556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FAB7C-14B8-F1FC-016D-E5FA88C87FD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LV"/>
          </a:p>
        </p:txBody>
      </p:sp>
      <p:sp>
        <p:nvSpPr>
          <p:cNvPr id="3" name="Text Placeholder 2">
            <a:extLst>
              <a:ext uri="{FF2B5EF4-FFF2-40B4-BE49-F238E27FC236}">
                <a16:creationId xmlns:a16="http://schemas.microsoft.com/office/drawing/2014/main" id="{91C53353-9563-6BC7-871F-7D20FD741A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C3CA101-0E7B-310A-B67F-20D825F1E75D}"/>
              </a:ext>
            </a:extLst>
          </p:cNvPr>
          <p:cNvSpPr>
            <a:spLocks noGrp="1"/>
          </p:cNvSpPr>
          <p:nvPr>
            <p:ph type="dt" sz="half" idx="10"/>
          </p:nvPr>
        </p:nvSpPr>
        <p:spPr/>
        <p:txBody>
          <a:bodyPr/>
          <a:lstStyle/>
          <a:p>
            <a:fld id="{E7CADA23-E5CE-A545-A414-84FB6BEFEAC9}" type="datetimeFigureOut">
              <a:rPr lang="en-LV" smtClean="0"/>
              <a:t>8/19/25</a:t>
            </a:fld>
            <a:endParaRPr lang="en-LV"/>
          </a:p>
        </p:txBody>
      </p:sp>
      <p:sp>
        <p:nvSpPr>
          <p:cNvPr id="5" name="Footer Placeholder 4">
            <a:extLst>
              <a:ext uri="{FF2B5EF4-FFF2-40B4-BE49-F238E27FC236}">
                <a16:creationId xmlns:a16="http://schemas.microsoft.com/office/drawing/2014/main" id="{E4D3FD57-8103-85C1-9BA8-8FF8CE4F1D48}"/>
              </a:ext>
            </a:extLst>
          </p:cNvPr>
          <p:cNvSpPr>
            <a:spLocks noGrp="1"/>
          </p:cNvSpPr>
          <p:nvPr>
            <p:ph type="ftr" sz="quarter" idx="11"/>
          </p:nvPr>
        </p:nvSpPr>
        <p:spPr/>
        <p:txBody>
          <a:bodyPr/>
          <a:lstStyle/>
          <a:p>
            <a:endParaRPr lang="en-LV"/>
          </a:p>
        </p:txBody>
      </p:sp>
      <p:sp>
        <p:nvSpPr>
          <p:cNvPr id="6" name="Slide Number Placeholder 5">
            <a:extLst>
              <a:ext uri="{FF2B5EF4-FFF2-40B4-BE49-F238E27FC236}">
                <a16:creationId xmlns:a16="http://schemas.microsoft.com/office/drawing/2014/main" id="{D8D3315D-938D-853E-8ACF-A550CFDC66D2}"/>
              </a:ext>
            </a:extLst>
          </p:cNvPr>
          <p:cNvSpPr>
            <a:spLocks noGrp="1"/>
          </p:cNvSpPr>
          <p:nvPr>
            <p:ph type="sldNum" sz="quarter" idx="12"/>
          </p:nvPr>
        </p:nvSpPr>
        <p:spPr/>
        <p:txBody>
          <a:bodyPr/>
          <a:lstStyle/>
          <a:p>
            <a:fld id="{C33F967B-4E71-AB4C-B6E4-92F5EE9A3474}" type="slidenum">
              <a:rPr lang="en-LV" smtClean="0"/>
              <a:t>‹#›</a:t>
            </a:fld>
            <a:endParaRPr lang="en-LV"/>
          </a:p>
        </p:txBody>
      </p:sp>
    </p:spTree>
    <p:extLst>
      <p:ext uri="{BB962C8B-B14F-4D97-AF65-F5344CB8AC3E}">
        <p14:creationId xmlns:p14="http://schemas.microsoft.com/office/powerpoint/2010/main" val="1245842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0F20-D89D-125A-AF20-BA82B0D51558}"/>
              </a:ext>
            </a:extLst>
          </p:cNvPr>
          <p:cNvSpPr>
            <a:spLocks noGrp="1"/>
          </p:cNvSpPr>
          <p:nvPr>
            <p:ph type="title"/>
          </p:nvPr>
        </p:nvSpPr>
        <p:spPr/>
        <p:txBody>
          <a:bodyPr/>
          <a:lstStyle/>
          <a:p>
            <a:r>
              <a:rPr lang="en-GB"/>
              <a:t>Click to edit Master title style</a:t>
            </a:r>
            <a:endParaRPr lang="en-LV"/>
          </a:p>
        </p:txBody>
      </p:sp>
      <p:sp>
        <p:nvSpPr>
          <p:cNvPr id="3" name="Content Placeholder 2">
            <a:extLst>
              <a:ext uri="{FF2B5EF4-FFF2-40B4-BE49-F238E27FC236}">
                <a16:creationId xmlns:a16="http://schemas.microsoft.com/office/drawing/2014/main" id="{9880DF89-8C34-5C29-BB75-49D5223AADA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Content Placeholder 3">
            <a:extLst>
              <a:ext uri="{FF2B5EF4-FFF2-40B4-BE49-F238E27FC236}">
                <a16:creationId xmlns:a16="http://schemas.microsoft.com/office/drawing/2014/main" id="{BD999CD1-ECCA-F977-C814-51D8DEB6724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5" name="Date Placeholder 4">
            <a:extLst>
              <a:ext uri="{FF2B5EF4-FFF2-40B4-BE49-F238E27FC236}">
                <a16:creationId xmlns:a16="http://schemas.microsoft.com/office/drawing/2014/main" id="{4F9ED151-88D1-2992-F562-E096B1295B61}"/>
              </a:ext>
            </a:extLst>
          </p:cNvPr>
          <p:cNvSpPr>
            <a:spLocks noGrp="1"/>
          </p:cNvSpPr>
          <p:nvPr>
            <p:ph type="dt" sz="half" idx="10"/>
          </p:nvPr>
        </p:nvSpPr>
        <p:spPr/>
        <p:txBody>
          <a:bodyPr/>
          <a:lstStyle/>
          <a:p>
            <a:fld id="{E7CADA23-E5CE-A545-A414-84FB6BEFEAC9}" type="datetimeFigureOut">
              <a:rPr lang="en-LV" smtClean="0"/>
              <a:t>8/19/25</a:t>
            </a:fld>
            <a:endParaRPr lang="en-LV"/>
          </a:p>
        </p:txBody>
      </p:sp>
      <p:sp>
        <p:nvSpPr>
          <p:cNvPr id="6" name="Footer Placeholder 5">
            <a:extLst>
              <a:ext uri="{FF2B5EF4-FFF2-40B4-BE49-F238E27FC236}">
                <a16:creationId xmlns:a16="http://schemas.microsoft.com/office/drawing/2014/main" id="{6E0B684F-604B-CA5E-44F2-54781AC02F29}"/>
              </a:ext>
            </a:extLst>
          </p:cNvPr>
          <p:cNvSpPr>
            <a:spLocks noGrp="1"/>
          </p:cNvSpPr>
          <p:nvPr>
            <p:ph type="ftr" sz="quarter" idx="11"/>
          </p:nvPr>
        </p:nvSpPr>
        <p:spPr/>
        <p:txBody>
          <a:bodyPr/>
          <a:lstStyle/>
          <a:p>
            <a:endParaRPr lang="en-LV"/>
          </a:p>
        </p:txBody>
      </p:sp>
      <p:sp>
        <p:nvSpPr>
          <p:cNvPr id="7" name="Slide Number Placeholder 6">
            <a:extLst>
              <a:ext uri="{FF2B5EF4-FFF2-40B4-BE49-F238E27FC236}">
                <a16:creationId xmlns:a16="http://schemas.microsoft.com/office/drawing/2014/main" id="{758D4BF2-97B5-E101-9EBC-1D1290899204}"/>
              </a:ext>
            </a:extLst>
          </p:cNvPr>
          <p:cNvSpPr>
            <a:spLocks noGrp="1"/>
          </p:cNvSpPr>
          <p:nvPr>
            <p:ph type="sldNum" sz="quarter" idx="12"/>
          </p:nvPr>
        </p:nvSpPr>
        <p:spPr/>
        <p:txBody>
          <a:bodyPr/>
          <a:lstStyle/>
          <a:p>
            <a:fld id="{C33F967B-4E71-AB4C-B6E4-92F5EE9A3474}" type="slidenum">
              <a:rPr lang="en-LV" smtClean="0"/>
              <a:t>‹#›</a:t>
            </a:fld>
            <a:endParaRPr lang="en-LV"/>
          </a:p>
        </p:txBody>
      </p:sp>
    </p:spTree>
    <p:extLst>
      <p:ext uri="{BB962C8B-B14F-4D97-AF65-F5344CB8AC3E}">
        <p14:creationId xmlns:p14="http://schemas.microsoft.com/office/powerpoint/2010/main" val="3034510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C8B9D-4687-1A43-9762-694293CA8A88}"/>
              </a:ext>
            </a:extLst>
          </p:cNvPr>
          <p:cNvSpPr>
            <a:spLocks noGrp="1"/>
          </p:cNvSpPr>
          <p:nvPr>
            <p:ph type="title"/>
          </p:nvPr>
        </p:nvSpPr>
        <p:spPr>
          <a:xfrm>
            <a:off x="839788" y="365125"/>
            <a:ext cx="10515600" cy="1325563"/>
          </a:xfrm>
        </p:spPr>
        <p:txBody>
          <a:bodyPr/>
          <a:lstStyle/>
          <a:p>
            <a:r>
              <a:rPr lang="en-GB"/>
              <a:t>Click to edit Master title style</a:t>
            </a:r>
            <a:endParaRPr lang="en-LV"/>
          </a:p>
        </p:txBody>
      </p:sp>
      <p:sp>
        <p:nvSpPr>
          <p:cNvPr id="3" name="Text Placeholder 2">
            <a:extLst>
              <a:ext uri="{FF2B5EF4-FFF2-40B4-BE49-F238E27FC236}">
                <a16:creationId xmlns:a16="http://schemas.microsoft.com/office/drawing/2014/main" id="{80E3CCC3-EBCF-7A3B-066A-DD4CAEC321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DD4136A-7665-63C0-7DF2-C7FFACE1AB0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5" name="Text Placeholder 4">
            <a:extLst>
              <a:ext uri="{FF2B5EF4-FFF2-40B4-BE49-F238E27FC236}">
                <a16:creationId xmlns:a16="http://schemas.microsoft.com/office/drawing/2014/main" id="{A179A290-A8FC-D919-C38B-087A815A52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00315F1-AABB-0748-506F-C3C4CEE851C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7" name="Date Placeholder 6">
            <a:extLst>
              <a:ext uri="{FF2B5EF4-FFF2-40B4-BE49-F238E27FC236}">
                <a16:creationId xmlns:a16="http://schemas.microsoft.com/office/drawing/2014/main" id="{A698CB5D-FD07-B3C9-F414-65FA97FA4E45}"/>
              </a:ext>
            </a:extLst>
          </p:cNvPr>
          <p:cNvSpPr>
            <a:spLocks noGrp="1"/>
          </p:cNvSpPr>
          <p:nvPr>
            <p:ph type="dt" sz="half" idx="10"/>
          </p:nvPr>
        </p:nvSpPr>
        <p:spPr/>
        <p:txBody>
          <a:bodyPr/>
          <a:lstStyle/>
          <a:p>
            <a:fld id="{E7CADA23-E5CE-A545-A414-84FB6BEFEAC9}" type="datetimeFigureOut">
              <a:rPr lang="en-LV" smtClean="0"/>
              <a:t>8/19/25</a:t>
            </a:fld>
            <a:endParaRPr lang="en-LV"/>
          </a:p>
        </p:txBody>
      </p:sp>
      <p:sp>
        <p:nvSpPr>
          <p:cNvPr id="8" name="Footer Placeholder 7">
            <a:extLst>
              <a:ext uri="{FF2B5EF4-FFF2-40B4-BE49-F238E27FC236}">
                <a16:creationId xmlns:a16="http://schemas.microsoft.com/office/drawing/2014/main" id="{FF7C4A4F-D350-5551-D1BC-3512BC094979}"/>
              </a:ext>
            </a:extLst>
          </p:cNvPr>
          <p:cNvSpPr>
            <a:spLocks noGrp="1"/>
          </p:cNvSpPr>
          <p:nvPr>
            <p:ph type="ftr" sz="quarter" idx="11"/>
          </p:nvPr>
        </p:nvSpPr>
        <p:spPr/>
        <p:txBody>
          <a:bodyPr/>
          <a:lstStyle/>
          <a:p>
            <a:endParaRPr lang="en-LV"/>
          </a:p>
        </p:txBody>
      </p:sp>
      <p:sp>
        <p:nvSpPr>
          <p:cNvPr id="9" name="Slide Number Placeholder 8">
            <a:extLst>
              <a:ext uri="{FF2B5EF4-FFF2-40B4-BE49-F238E27FC236}">
                <a16:creationId xmlns:a16="http://schemas.microsoft.com/office/drawing/2014/main" id="{306D655C-1B7A-33E2-1A39-6F76C165D2A1}"/>
              </a:ext>
            </a:extLst>
          </p:cNvPr>
          <p:cNvSpPr>
            <a:spLocks noGrp="1"/>
          </p:cNvSpPr>
          <p:nvPr>
            <p:ph type="sldNum" sz="quarter" idx="12"/>
          </p:nvPr>
        </p:nvSpPr>
        <p:spPr/>
        <p:txBody>
          <a:bodyPr/>
          <a:lstStyle/>
          <a:p>
            <a:fld id="{C33F967B-4E71-AB4C-B6E4-92F5EE9A3474}" type="slidenum">
              <a:rPr lang="en-LV" smtClean="0"/>
              <a:t>‹#›</a:t>
            </a:fld>
            <a:endParaRPr lang="en-LV"/>
          </a:p>
        </p:txBody>
      </p:sp>
    </p:spTree>
    <p:extLst>
      <p:ext uri="{BB962C8B-B14F-4D97-AF65-F5344CB8AC3E}">
        <p14:creationId xmlns:p14="http://schemas.microsoft.com/office/powerpoint/2010/main" val="1336456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F5E15-E922-89AC-E9C5-199D23BBAD0B}"/>
              </a:ext>
            </a:extLst>
          </p:cNvPr>
          <p:cNvSpPr>
            <a:spLocks noGrp="1"/>
          </p:cNvSpPr>
          <p:nvPr>
            <p:ph type="title"/>
          </p:nvPr>
        </p:nvSpPr>
        <p:spPr/>
        <p:txBody>
          <a:bodyPr/>
          <a:lstStyle/>
          <a:p>
            <a:r>
              <a:rPr lang="en-GB"/>
              <a:t>Click to edit Master title style</a:t>
            </a:r>
            <a:endParaRPr lang="en-LV"/>
          </a:p>
        </p:txBody>
      </p:sp>
      <p:sp>
        <p:nvSpPr>
          <p:cNvPr id="3" name="Date Placeholder 2">
            <a:extLst>
              <a:ext uri="{FF2B5EF4-FFF2-40B4-BE49-F238E27FC236}">
                <a16:creationId xmlns:a16="http://schemas.microsoft.com/office/drawing/2014/main" id="{3F80F281-7AFE-5282-FFF5-4E6F3246F5F0}"/>
              </a:ext>
            </a:extLst>
          </p:cNvPr>
          <p:cNvSpPr>
            <a:spLocks noGrp="1"/>
          </p:cNvSpPr>
          <p:nvPr>
            <p:ph type="dt" sz="half" idx="10"/>
          </p:nvPr>
        </p:nvSpPr>
        <p:spPr/>
        <p:txBody>
          <a:bodyPr/>
          <a:lstStyle/>
          <a:p>
            <a:fld id="{E7CADA23-E5CE-A545-A414-84FB6BEFEAC9}" type="datetimeFigureOut">
              <a:rPr lang="en-LV" smtClean="0"/>
              <a:t>8/19/25</a:t>
            </a:fld>
            <a:endParaRPr lang="en-LV"/>
          </a:p>
        </p:txBody>
      </p:sp>
      <p:sp>
        <p:nvSpPr>
          <p:cNvPr id="4" name="Footer Placeholder 3">
            <a:extLst>
              <a:ext uri="{FF2B5EF4-FFF2-40B4-BE49-F238E27FC236}">
                <a16:creationId xmlns:a16="http://schemas.microsoft.com/office/drawing/2014/main" id="{50E0C405-6193-2541-1A6F-0BFDB13B6E03}"/>
              </a:ext>
            </a:extLst>
          </p:cNvPr>
          <p:cNvSpPr>
            <a:spLocks noGrp="1"/>
          </p:cNvSpPr>
          <p:nvPr>
            <p:ph type="ftr" sz="quarter" idx="11"/>
          </p:nvPr>
        </p:nvSpPr>
        <p:spPr/>
        <p:txBody>
          <a:bodyPr/>
          <a:lstStyle/>
          <a:p>
            <a:endParaRPr lang="en-LV"/>
          </a:p>
        </p:txBody>
      </p:sp>
      <p:sp>
        <p:nvSpPr>
          <p:cNvPr id="5" name="Slide Number Placeholder 4">
            <a:extLst>
              <a:ext uri="{FF2B5EF4-FFF2-40B4-BE49-F238E27FC236}">
                <a16:creationId xmlns:a16="http://schemas.microsoft.com/office/drawing/2014/main" id="{412D39CC-A70C-ABC8-4E28-4F5DF6DA7C4F}"/>
              </a:ext>
            </a:extLst>
          </p:cNvPr>
          <p:cNvSpPr>
            <a:spLocks noGrp="1"/>
          </p:cNvSpPr>
          <p:nvPr>
            <p:ph type="sldNum" sz="quarter" idx="12"/>
          </p:nvPr>
        </p:nvSpPr>
        <p:spPr/>
        <p:txBody>
          <a:bodyPr/>
          <a:lstStyle/>
          <a:p>
            <a:fld id="{C33F967B-4E71-AB4C-B6E4-92F5EE9A3474}" type="slidenum">
              <a:rPr lang="en-LV" smtClean="0"/>
              <a:t>‹#›</a:t>
            </a:fld>
            <a:endParaRPr lang="en-LV"/>
          </a:p>
        </p:txBody>
      </p:sp>
    </p:spTree>
    <p:extLst>
      <p:ext uri="{BB962C8B-B14F-4D97-AF65-F5344CB8AC3E}">
        <p14:creationId xmlns:p14="http://schemas.microsoft.com/office/powerpoint/2010/main" val="2513324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7D1993-FF46-6A0C-85CD-290A0D704025}"/>
              </a:ext>
            </a:extLst>
          </p:cNvPr>
          <p:cNvSpPr>
            <a:spLocks noGrp="1"/>
          </p:cNvSpPr>
          <p:nvPr>
            <p:ph type="dt" sz="half" idx="10"/>
          </p:nvPr>
        </p:nvSpPr>
        <p:spPr/>
        <p:txBody>
          <a:bodyPr/>
          <a:lstStyle/>
          <a:p>
            <a:fld id="{E7CADA23-E5CE-A545-A414-84FB6BEFEAC9}" type="datetimeFigureOut">
              <a:rPr lang="en-LV" smtClean="0"/>
              <a:t>8/19/25</a:t>
            </a:fld>
            <a:endParaRPr lang="en-LV"/>
          </a:p>
        </p:txBody>
      </p:sp>
      <p:sp>
        <p:nvSpPr>
          <p:cNvPr id="3" name="Footer Placeholder 2">
            <a:extLst>
              <a:ext uri="{FF2B5EF4-FFF2-40B4-BE49-F238E27FC236}">
                <a16:creationId xmlns:a16="http://schemas.microsoft.com/office/drawing/2014/main" id="{4659397E-3D8F-38F1-D897-CF49A00AA9B1}"/>
              </a:ext>
            </a:extLst>
          </p:cNvPr>
          <p:cNvSpPr>
            <a:spLocks noGrp="1"/>
          </p:cNvSpPr>
          <p:nvPr>
            <p:ph type="ftr" sz="quarter" idx="11"/>
          </p:nvPr>
        </p:nvSpPr>
        <p:spPr/>
        <p:txBody>
          <a:bodyPr/>
          <a:lstStyle/>
          <a:p>
            <a:endParaRPr lang="en-LV"/>
          </a:p>
        </p:txBody>
      </p:sp>
      <p:sp>
        <p:nvSpPr>
          <p:cNvPr id="4" name="Slide Number Placeholder 3">
            <a:extLst>
              <a:ext uri="{FF2B5EF4-FFF2-40B4-BE49-F238E27FC236}">
                <a16:creationId xmlns:a16="http://schemas.microsoft.com/office/drawing/2014/main" id="{1BB035FB-F2EA-ADBC-2FBA-80B62308EBE7}"/>
              </a:ext>
            </a:extLst>
          </p:cNvPr>
          <p:cNvSpPr>
            <a:spLocks noGrp="1"/>
          </p:cNvSpPr>
          <p:nvPr>
            <p:ph type="sldNum" sz="quarter" idx="12"/>
          </p:nvPr>
        </p:nvSpPr>
        <p:spPr/>
        <p:txBody>
          <a:bodyPr/>
          <a:lstStyle/>
          <a:p>
            <a:fld id="{C33F967B-4E71-AB4C-B6E4-92F5EE9A3474}" type="slidenum">
              <a:rPr lang="en-LV" smtClean="0"/>
              <a:t>‹#›</a:t>
            </a:fld>
            <a:endParaRPr lang="en-LV"/>
          </a:p>
        </p:txBody>
      </p:sp>
    </p:spTree>
    <p:extLst>
      <p:ext uri="{BB962C8B-B14F-4D97-AF65-F5344CB8AC3E}">
        <p14:creationId xmlns:p14="http://schemas.microsoft.com/office/powerpoint/2010/main" val="3368973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249AE-7925-58B8-8B53-389F4DDBD39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LV"/>
          </a:p>
        </p:txBody>
      </p:sp>
      <p:sp>
        <p:nvSpPr>
          <p:cNvPr id="3" name="Content Placeholder 2">
            <a:extLst>
              <a:ext uri="{FF2B5EF4-FFF2-40B4-BE49-F238E27FC236}">
                <a16:creationId xmlns:a16="http://schemas.microsoft.com/office/drawing/2014/main" id="{E6256E51-CBF3-86A6-7BEC-FD3B7F3458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Text Placeholder 3">
            <a:extLst>
              <a:ext uri="{FF2B5EF4-FFF2-40B4-BE49-F238E27FC236}">
                <a16:creationId xmlns:a16="http://schemas.microsoft.com/office/drawing/2014/main" id="{34CDD46C-9098-3E77-1FFF-A203265F7E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AA7DBD1-77F2-423E-5C68-794D4259C64F}"/>
              </a:ext>
            </a:extLst>
          </p:cNvPr>
          <p:cNvSpPr>
            <a:spLocks noGrp="1"/>
          </p:cNvSpPr>
          <p:nvPr>
            <p:ph type="dt" sz="half" idx="10"/>
          </p:nvPr>
        </p:nvSpPr>
        <p:spPr/>
        <p:txBody>
          <a:bodyPr/>
          <a:lstStyle/>
          <a:p>
            <a:fld id="{E7CADA23-E5CE-A545-A414-84FB6BEFEAC9}" type="datetimeFigureOut">
              <a:rPr lang="en-LV" smtClean="0"/>
              <a:t>8/19/25</a:t>
            </a:fld>
            <a:endParaRPr lang="en-LV"/>
          </a:p>
        </p:txBody>
      </p:sp>
      <p:sp>
        <p:nvSpPr>
          <p:cNvPr id="6" name="Footer Placeholder 5">
            <a:extLst>
              <a:ext uri="{FF2B5EF4-FFF2-40B4-BE49-F238E27FC236}">
                <a16:creationId xmlns:a16="http://schemas.microsoft.com/office/drawing/2014/main" id="{A4A99E11-127B-7650-C4B4-94F0FECF671C}"/>
              </a:ext>
            </a:extLst>
          </p:cNvPr>
          <p:cNvSpPr>
            <a:spLocks noGrp="1"/>
          </p:cNvSpPr>
          <p:nvPr>
            <p:ph type="ftr" sz="quarter" idx="11"/>
          </p:nvPr>
        </p:nvSpPr>
        <p:spPr/>
        <p:txBody>
          <a:bodyPr/>
          <a:lstStyle/>
          <a:p>
            <a:endParaRPr lang="en-LV"/>
          </a:p>
        </p:txBody>
      </p:sp>
      <p:sp>
        <p:nvSpPr>
          <p:cNvPr id="7" name="Slide Number Placeholder 6">
            <a:extLst>
              <a:ext uri="{FF2B5EF4-FFF2-40B4-BE49-F238E27FC236}">
                <a16:creationId xmlns:a16="http://schemas.microsoft.com/office/drawing/2014/main" id="{170E4CB6-C4C5-04DB-B1C9-D24007BE87F8}"/>
              </a:ext>
            </a:extLst>
          </p:cNvPr>
          <p:cNvSpPr>
            <a:spLocks noGrp="1"/>
          </p:cNvSpPr>
          <p:nvPr>
            <p:ph type="sldNum" sz="quarter" idx="12"/>
          </p:nvPr>
        </p:nvSpPr>
        <p:spPr/>
        <p:txBody>
          <a:bodyPr/>
          <a:lstStyle/>
          <a:p>
            <a:fld id="{C33F967B-4E71-AB4C-B6E4-92F5EE9A3474}" type="slidenum">
              <a:rPr lang="en-LV" smtClean="0"/>
              <a:t>‹#›</a:t>
            </a:fld>
            <a:endParaRPr lang="en-LV"/>
          </a:p>
        </p:txBody>
      </p:sp>
    </p:spTree>
    <p:extLst>
      <p:ext uri="{BB962C8B-B14F-4D97-AF65-F5344CB8AC3E}">
        <p14:creationId xmlns:p14="http://schemas.microsoft.com/office/powerpoint/2010/main" val="3580698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41F4D-E74F-0BA1-A605-ED74A0AC19C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LV"/>
          </a:p>
        </p:txBody>
      </p:sp>
      <p:sp>
        <p:nvSpPr>
          <p:cNvPr id="3" name="Picture Placeholder 2">
            <a:extLst>
              <a:ext uri="{FF2B5EF4-FFF2-40B4-BE49-F238E27FC236}">
                <a16:creationId xmlns:a16="http://schemas.microsoft.com/office/drawing/2014/main" id="{15016D74-BD2E-5278-7886-C8A73412AE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LV"/>
          </a:p>
        </p:txBody>
      </p:sp>
      <p:sp>
        <p:nvSpPr>
          <p:cNvPr id="4" name="Text Placeholder 3">
            <a:extLst>
              <a:ext uri="{FF2B5EF4-FFF2-40B4-BE49-F238E27FC236}">
                <a16:creationId xmlns:a16="http://schemas.microsoft.com/office/drawing/2014/main" id="{0EDF7FB4-CD69-DE37-0A9A-01703491B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FE67BB-1F46-1F80-B512-E53A462640C9}"/>
              </a:ext>
            </a:extLst>
          </p:cNvPr>
          <p:cNvSpPr>
            <a:spLocks noGrp="1"/>
          </p:cNvSpPr>
          <p:nvPr>
            <p:ph type="dt" sz="half" idx="10"/>
          </p:nvPr>
        </p:nvSpPr>
        <p:spPr/>
        <p:txBody>
          <a:bodyPr/>
          <a:lstStyle/>
          <a:p>
            <a:fld id="{E7CADA23-E5CE-A545-A414-84FB6BEFEAC9}" type="datetimeFigureOut">
              <a:rPr lang="en-LV" smtClean="0"/>
              <a:t>8/19/25</a:t>
            </a:fld>
            <a:endParaRPr lang="en-LV"/>
          </a:p>
        </p:txBody>
      </p:sp>
      <p:sp>
        <p:nvSpPr>
          <p:cNvPr id="6" name="Footer Placeholder 5">
            <a:extLst>
              <a:ext uri="{FF2B5EF4-FFF2-40B4-BE49-F238E27FC236}">
                <a16:creationId xmlns:a16="http://schemas.microsoft.com/office/drawing/2014/main" id="{F9F7C31B-6142-616A-2381-3E4D6AD6BC48}"/>
              </a:ext>
            </a:extLst>
          </p:cNvPr>
          <p:cNvSpPr>
            <a:spLocks noGrp="1"/>
          </p:cNvSpPr>
          <p:nvPr>
            <p:ph type="ftr" sz="quarter" idx="11"/>
          </p:nvPr>
        </p:nvSpPr>
        <p:spPr/>
        <p:txBody>
          <a:bodyPr/>
          <a:lstStyle/>
          <a:p>
            <a:endParaRPr lang="en-LV"/>
          </a:p>
        </p:txBody>
      </p:sp>
      <p:sp>
        <p:nvSpPr>
          <p:cNvPr id="7" name="Slide Number Placeholder 6">
            <a:extLst>
              <a:ext uri="{FF2B5EF4-FFF2-40B4-BE49-F238E27FC236}">
                <a16:creationId xmlns:a16="http://schemas.microsoft.com/office/drawing/2014/main" id="{F0FD8B89-0EAA-2C3E-EF56-AEB74F32DE87}"/>
              </a:ext>
            </a:extLst>
          </p:cNvPr>
          <p:cNvSpPr>
            <a:spLocks noGrp="1"/>
          </p:cNvSpPr>
          <p:nvPr>
            <p:ph type="sldNum" sz="quarter" idx="12"/>
          </p:nvPr>
        </p:nvSpPr>
        <p:spPr/>
        <p:txBody>
          <a:bodyPr/>
          <a:lstStyle/>
          <a:p>
            <a:fld id="{C33F967B-4E71-AB4C-B6E4-92F5EE9A3474}" type="slidenum">
              <a:rPr lang="en-LV" smtClean="0"/>
              <a:t>‹#›</a:t>
            </a:fld>
            <a:endParaRPr lang="en-LV"/>
          </a:p>
        </p:txBody>
      </p:sp>
    </p:spTree>
    <p:extLst>
      <p:ext uri="{BB962C8B-B14F-4D97-AF65-F5344CB8AC3E}">
        <p14:creationId xmlns:p14="http://schemas.microsoft.com/office/powerpoint/2010/main" val="4234043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607C9F-0FA1-DD70-6515-DAB70C619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LV"/>
          </a:p>
        </p:txBody>
      </p:sp>
      <p:sp>
        <p:nvSpPr>
          <p:cNvPr id="3" name="Text Placeholder 2">
            <a:extLst>
              <a:ext uri="{FF2B5EF4-FFF2-40B4-BE49-F238E27FC236}">
                <a16:creationId xmlns:a16="http://schemas.microsoft.com/office/drawing/2014/main" id="{962F2994-7260-1C01-36F0-D26CF0C5B5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4" name="Date Placeholder 3">
            <a:extLst>
              <a:ext uri="{FF2B5EF4-FFF2-40B4-BE49-F238E27FC236}">
                <a16:creationId xmlns:a16="http://schemas.microsoft.com/office/drawing/2014/main" id="{AB78F65F-FF20-EAB8-B377-75CD46F720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CADA23-E5CE-A545-A414-84FB6BEFEAC9}" type="datetimeFigureOut">
              <a:rPr lang="en-LV" smtClean="0"/>
              <a:t>8/19/25</a:t>
            </a:fld>
            <a:endParaRPr lang="en-LV"/>
          </a:p>
        </p:txBody>
      </p:sp>
      <p:sp>
        <p:nvSpPr>
          <p:cNvPr id="5" name="Footer Placeholder 4">
            <a:extLst>
              <a:ext uri="{FF2B5EF4-FFF2-40B4-BE49-F238E27FC236}">
                <a16:creationId xmlns:a16="http://schemas.microsoft.com/office/drawing/2014/main" id="{5FF3388B-7287-66AB-E996-C503C3DB85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LV"/>
          </a:p>
        </p:txBody>
      </p:sp>
      <p:sp>
        <p:nvSpPr>
          <p:cNvPr id="6" name="Slide Number Placeholder 5">
            <a:extLst>
              <a:ext uri="{FF2B5EF4-FFF2-40B4-BE49-F238E27FC236}">
                <a16:creationId xmlns:a16="http://schemas.microsoft.com/office/drawing/2014/main" id="{3192EC85-EA72-F57B-8D5F-36738C380F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3F967B-4E71-AB4C-B6E4-92F5EE9A3474}" type="slidenum">
              <a:rPr lang="en-LV" smtClean="0"/>
              <a:t>‹#›</a:t>
            </a:fld>
            <a:endParaRPr lang="en-LV"/>
          </a:p>
        </p:txBody>
      </p:sp>
    </p:spTree>
    <p:extLst>
      <p:ext uri="{BB962C8B-B14F-4D97-AF65-F5344CB8AC3E}">
        <p14:creationId xmlns:p14="http://schemas.microsoft.com/office/powerpoint/2010/main" val="1209927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vimeo.com/1050263284?share=cop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vimeo.com/1050263183"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vimeo.com/1050263468"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vimeo.com/1050263122"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vimeo.com/1050263409"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poetry.dlc.lv/"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t.me/+rjFtzTTkXIA5YTA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forms.gle/abLL3H4u8muTQRDg8"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poetrybyheart.org.uk/poems" TargetMode="External"/><Relationship Id="rId2" Type="http://schemas.openxmlformats.org/officeDocument/2006/relationships/hyperlink" Target="https://www.poetryoutloud.org/search/?type=poe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forms.gle/oC4Pf7x3413VKSSw7"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6C7493D-C541-4B57-DEF4-5E39B7DB9EED}"/>
              </a:ext>
            </a:extLst>
          </p:cNvPr>
          <p:cNvSpPr txBox="1"/>
          <p:nvPr/>
        </p:nvSpPr>
        <p:spPr>
          <a:xfrm>
            <a:off x="8153400" y="640081"/>
            <a:ext cx="3398518" cy="5255364"/>
          </a:xfrm>
          <a:prstGeom prst="rect">
            <a:avLst/>
          </a:prstGeom>
        </p:spPr>
        <p:txBody>
          <a:bodyPr vert="horz" lIns="91440" tIns="45720" rIns="91440" bIns="45720" rtlCol="0" anchor="ctr">
            <a:normAutofit lnSpcReduction="10000"/>
          </a:bodyPr>
          <a:lstStyle/>
          <a:p>
            <a:pPr>
              <a:lnSpc>
                <a:spcPct val="90000"/>
              </a:lnSpc>
              <a:spcBef>
                <a:spcPct val="0"/>
              </a:spcBef>
              <a:spcAft>
                <a:spcPts val="600"/>
              </a:spcAft>
            </a:pPr>
            <a:r>
              <a:rPr lang="en-US" sz="4800" dirty="0">
                <a:latin typeface="+mj-lt"/>
                <a:ea typeface="+mj-ea"/>
                <a:cs typeface="+mj-cs"/>
              </a:rPr>
              <a:t>Poetry recitation contest 2025. Guidelines for teachers  </a:t>
            </a:r>
          </a:p>
          <a:p>
            <a:pPr>
              <a:lnSpc>
                <a:spcPct val="90000"/>
              </a:lnSpc>
              <a:spcBef>
                <a:spcPct val="0"/>
              </a:spcBef>
              <a:spcAft>
                <a:spcPts val="600"/>
              </a:spcAft>
            </a:pPr>
            <a:endParaRPr lang="en-US" sz="4800" dirty="0">
              <a:latin typeface="+mj-lt"/>
              <a:ea typeface="+mj-ea"/>
              <a:cs typeface="+mj-cs"/>
            </a:endParaRPr>
          </a:p>
          <a:p>
            <a:pPr>
              <a:lnSpc>
                <a:spcPct val="90000"/>
              </a:lnSpc>
              <a:spcBef>
                <a:spcPct val="0"/>
              </a:spcBef>
              <a:spcAft>
                <a:spcPts val="600"/>
              </a:spcAft>
            </a:pPr>
            <a:r>
              <a:rPr lang="en-US" sz="1400" dirty="0">
                <a:latin typeface="+mj-lt"/>
                <a:ea typeface="+mj-ea"/>
                <a:cs typeface="+mj-cs"/>
              </a:rPr>
              <a:t>By Diana Bolgare</a:t>
            </a:r>
          </a:p>
          <a:p>
            <a:pPr>
              <a:lnSpc>
                <a:spcPct val="90000"/>
              </a:lnSpc>
              <a:spcBef>
                <a:spcPct val="0"/>
              </a:spcBef>
              <a:spcAft>
                <a:spcPts val="600"/>
              </a:spcAft>
            </a:pPr>
            <a:r>
              <a:rPr lang="en-US" sz="1400" dirty="0">
                <a:latin typeface="+mj-lt"/>
                <a:ea typeface="+mj-ea"/>
                <a:cs typeface="+mj-cs"/>
              </a:rPr>
              <a:t>Freelance </a:t>
            </a:r>
            <a:br>
              <a:rPr lang="en-US" sz="1400" dirty="0">
                <a:latin typeface="+mj-lt"/>
                <a:ea typeface="+mj-ea"/>
                <a:cs typeface="+mj-cs"/>
              </a:rPr>
            </a:br>
            <a:r>
              <a:rPr lang="en-US" sz="1400" dirty="0">
                <a:latin typeface="+mj-lt"/>
                <a:ea typeface="+mj-ea"/>
                <a:cs typeface="+mj-cs"/>
              </a:rPr>
              <a:t>Riga, Latvia </a:t>
            </a:r>
            <a:br>
              <a:rPr lang="en-US" sz="1400" dirty="0">
                <a:latin typeface="+mj-lt"/>
                <a:ea typeface="+mj-ea"/>
                <a:cs typeface="+mj-cs"/>
              </a:rPr>
            </a:br>
            <a:r>
              <a:rPr lang="en-US" sz="1400" dirty="0">
                <a:latin typeface="+mj-lt"/>
                <a:ea typeface="+mj-ea"/>
                <a:cs typeface="+mj-cs"/>
              </a:rPr>
              <a:t>2025</a:t>
            </a:r>
          </a:p>
        </p:txBody>
      </p:sp>
      <p:sp>
        <p:nvSpPr>
          <p:cNvPr id="51" name="Rectangle 50">
            <a:extLst>
              <a:ext uri="{FF2B5EF4-FFF2-40B4-BE49-F238E27FC236}">
                <a16:creationId xmlns:a16="http://schemas.microsoft.com/office/drawing/2014/main" id="{3FA8EA49-487B-4E62-AC3C-3D4A96EF0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9">
            <a:extLst>
              <a:ext uri="{FF2B5EF4-FFF2-40B4-BE49-F238E27FC236}">
                <a16:creationId xmlns:a16="http://schemas.microsoft.com/office/drawing/2014/main" id="{F3C8D54F-CA08-42F3-9924-FBA3CB680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208" y="484632"/>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heart shaped red gem on a blue background&#10;&#10;AI-generated content may be incorrect.">
            <a:extLst>
              <a:ext uri="{FF2B5EF4-FFF2-40B4-BE49-F238E27FC236}">
                <a16:creationId xmlns:a16="http://schemas.microsoft.com/office/drawing/2014/main" id="{FE29B67B-41EC-3361-6B36-3131A4BC11E3}"/>
              </a:ext>
            </a:extLst>
          </p:cNvPr>
          <p:cNvPicPr>
            <a:picLocks noChangeAspect="1"/>
          </p:cNvPicPr>
          <p:nvPr/>
        </p:nvPicPr>
        <p:blipFill>
          <a:blip r:embed="rId2"/>
          <a:srcRect r="3" b="4615"/>
          <a:stretch>
            <a:fillRect/>
          </a:stretch>
        </p:blipFill>
        <p:spPr>
          <a:xfrm>
            <a:off x="951882" y="965595"/>
            <a:ext cx="5632217" cy="4808332"/>
          </a:xfrm>
          <a:prstGeom prst="rect">
            <a:avLst/>
          </a:prstGeom>
          <a:effectLst/>
        </p:spPr>
      </p:pic>
    </p:spTree>
    <p:extLst>
      <p:ext uri="{BB962C8B-B14F-4D97-AF65-F5344CB8AC3E}">
        <p14:creationId xmlns:p14="http://schemas.microsoft.com/office/powerpoint/2010/main" val="3937236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D9A68-5807-0543-A1B8-90DC2DFAD3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91544D-8059-F280-9966-AC8CE2052967}"/>
              </a:ext>
            </a:extLst>
          </p:cNvPr>
          <p:cNvSpPr>
            <a:spLocks noGrp="1"/>
          </p:cNvSpPr>
          <p:nvPr>
            <p:ph type="title"/>
          </p:nvPr>
        </p:nvSpPr>
        <p:spPr>
          <a:xfrm>
            <a:off x="838200" y="375635"/>
            <a:ext cx="10515600" cy="1325563"/>
          </a:xfrm>
        </p:spPr>
        <p:txBody>
          <a:bodyPr>
            <a:normAutofit fontScale="90000"/>
          </a:bodyPr>
          <a:lstStyle/>
          <a:p>
            <a:r>
              <a:rPr lang="en-US" sz="4800" kern="100" dirty="0">
                <a:solidFill>
                  <a:srgbClr val="000000"/>
                </a:solidFill>
                <a:effectLst/>
                <a:latin typeface="Calibri" panose="020F0502020204030204" pitchFamily="34" charset="0"/>
                <a:ea typeface="Calibri" panose="020F0502020204030204" pitchFamily="34" charset="0"/>
              </a:rPr>
              <a:t>How </a:t>
            </a:r>
            <a:r>
              <a:rPr lang="en-GB" sz="4800" dirty="0">
                <a:solidFill>
                  <a:srgbClr val="141413"/>
                </a:solidFill>
                <a:latin typeface="Helvetica" pitchFamily="2" charset="0"/>
              </a:rPr>
              <a:t>to work on the poem? </a:t>
            </a:r>
            <a:br>
              <a:rPr lang="en-GB" sz="4800" dirty="0">
                <a:solidFill>
                  <a:srgbClr val="141413"/>
                </a:solidFill>
                <a:latin typeface="Helvetica" pitchFamily="2" charset="0"/>
              </a:rPr>
            </a:br>
            <a:endParaRPr lang="en-LV" sz="4800" dirty="0"/>
          </a:p>
        </p:txBody>
      </p:sp>
      <p:sp>
        <p:nvSpPr>
          <p:cNvPr id="3" name="Content Placeholder 2">
            <a:extLst>
              <a:ext uri="{FF2B5EF4-FFF2-40B4-BE49-F238E27FC236}">
                <a16:creationId xmlns:a16="http://schemas.microsoft.com/office/drawing/2014/main" id="{92088B0A-7F5C-124D-00DE-D33FE09D27CC}"/>
              </a:ext>
            </a:extLst>
          </p:cNvPr>
          <p:cNvSpPr>
            <a:spLocks noGrp="1"/>
          </p:cNvSpPr>
          <p:nvPr>
            <p:ph idx="1"/>
          </p:nvPr>
        </p:nvSpPr>
        <p:spPr>
          <a:xfrm>
            <a:off x="650310" y="1600156"/>
            <a:ext cx="10515600" cy="4351338"/>
          </a:xfrm>
        </p:spPr>
        <p:txBody>
          <a:bodyPr>
            <a:normAutofit/>
          </a:bodyPr>
          <a:lstStyle/>
          <a:p>
            <a:pPr marL="0" indent="0">
              <a:buNone/>
            </a:pPr>
            <a:r>
              <a:rPr lang="en-US" dirty="0"/>
              <a:t>Level 2 </a:t>
            </a:r>
          </a:p>
          <a:p>
            <a:pPr marL="0" indent="0">
              <a:buNone/>
            </a:pPr>
            <a:r>
              <a:rPr lang="en-US" dirty="0"/>
              <a:t>Vocal production:</a:t>
            </a:r>
          </a:p>
          <a:p>
            <a:r>
              <a:rPr lang="en-US" dirty="0"/>
              <a:t>relaxation, breathing,</a:t>
            </a:r>
          </a:p>
          <a:p>
            <a:r>
              <a:rPr lang="en-US" dirty="0"/>
              <a:t>resonance and voice projection</a:t>
            </a:r>
          </a:p>
          <a:p>
            <a:r>
              <a:rPr lang="en-US" dirty="0"/>
              <a:t>Exercises, vocal warm-ups</a:t>
            </a:r>
          </a:p>
          <a:p>
            <a:endParaRPr lang="en-US" dirty="0"/>
          </a:p>
          <a:p>
            <a:endParaRPr lang="en-US" dirty="0"/>
          </a:p>
        </p:txBody>
      </p:sp>
    </p:spTree>
    <p:extLst>
      <p:ext uri="{BB962C8B-B14F-4D97-AF65-F5344CB8AC3E}">
        <p14:creationId xmlns:p14="http://schemas.microsoft.com/office/powerpoint/2010/main" val="3750732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6B50C-9E74-F252-9151-A8A5A480D6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3FEC3A-B2AE-55A7-C3EF-2B46D05B4675}"/>
              </a:ext>
            </a:extLst>
          </p:cNvPr>
          <p:cNvSpPr>
            <a:spLocks noGrp="1"/>
          </p:cNvSpPr>
          <p:nvPr>
            <p:ph type="title"/>
          </p:nvPr>
        </p:nvSpPr>
        <p:spPr>
          <a:xfrm>
            <a:off x="838200" y="375635"/>
            <a:ext cx="10515600" cy="1325563"/>
          </a:xfrm>
        </p:spPr>
        <p:txBody>
          <a:bodyPr>
            <a:normAutofit fontScale="90000"/>
          </a:bodyPr>
          <a:lstStyle/>
          <a:p>
            <a:r>
              <a:rPr lang="en-US" sz="4800" kern="100" dirty="0">
                <a:solidFill>
                  <a:srgbClr val="000000"/>
                </a:solidFill>
                <a:effectLst/>
                <a:latin typeface="Calibri" panose="020F0502020204030204" pitchFamily="34" charset="0"/>
                <a:ea typeface="Calibri" panose="020F0502020204030204" pitchFamily="34" charset="0"/>
              </a:rPr>
              <a:t>How </a:t>
            </a:r>
            <a:r>
              <a:rPr lang="en-GB" sz="4800" dirty="0">
                <a:solidFill>
                  <a:srgbClr val="141413"/>
                </a:solidFill>
                <a:latin typeface="Helvetica" pitchFamily="2" charset="0"/>
              </a:rPr>
              <a:t>to work on the poem? </a:t>
            </a:r>
            <a:br>
              <a:rPr lang="en-GB" sz="4800" dirty="0">
                <a:solidFill>
                  <a:srgbClr val="141413"/>
                </a:solidFill>
                <a:latin typeface="Helvetica" pitchFamily="2" charset="0"/>
              </a:rPr>
            </a:br>
            <a:endParaRPr lang="en-LV" sz="4800" dirty="0"/>
          </a:p>
        </p:txBody>
      </p:sp>
      <p:sp>
        <p:nvSpPr>
          <p:cNvPr id="3" name="Content Placeholder 2">
            <a:extLst>
              <a:ext uri="{FF2B5EF4-FFF2-40B4-BE49-F238E27FC236}">
                <a16:creationId xmlns:a16="http://schemas.microsoft.com/office/drawing/2014/main" id="{EB680C25-96DC-2277-31D6-D5F5791908CA}"/>
              </a:ext>
            </a:extLst>
          </p:cNvPr>
          <p:cNvSpPr>
            <a:spLocks noGrp="1"/>
          </p:cNvSpPr>
          <p:nvPr>
            <p:ph idx="1"/>
          </p:nvPr>
        </p:nvSpPr>
        <p:spPr>
          <a:xfrm>
            <a:off x="650310" y="1600156"/>
            <a:ext cx="10515600" cy="4351338"/>
          </a:xfrm>
        </p:spPr>
        <p:txBody>
          <a:bodyPr>
            <a:normAutofit/>
          </a:bodyPr>
          <a:lstStyle/>
          <a:p>
            <a:pPr marL="0" indent="0">
              <a:buNone/>
            </a:pPr>
            <a:r>
              <a:rPr lang="en-US" dirty="0"/>
              <a:t>Level 3 </a:t>
            </a:r>
          </a:p>
          <a:p>
            <a:pPr marL="0" indent="0">
              <a:buNone/>
            </a:pPr>
            <a:r>
              <a:rPr lang="en-US" dirty="0"/>
              <a:t>Performance: </a:t>
            </a:r>
          </a:p>
          <a:p>
            <a:r>
              <a:rPr lang="en-US" dirty="0"/>
              <a:t>Intonation, stress, rhythm, pauses</a:t>
            </a:r>
          </a:p>
          <a:p>
            <a:r>
              <a:rPr lang="en-US" dirty="0"/>
              <a:t>Body language (Gestures)</a:t>
            </a:r>
          </a:p>
          <a:p>
            <a:r>
              <a:rPr lang="en-US" dirty="0"/>
              <a:t>Facial expressions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49070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4F2B-A6A9-FE66-B9B8-22C4415190DA}"/>
              </a:ext>
            </a:extLst>
          </p:cNvPr>
          <p:cNvSpPr>
            <a:spLocks noGrp="1"/>
          </p:cNvSpPr>
          <p:nvPr>
            <p:ph type="title"/>
          </p:nvPr>
        </p:nvSpPr>
        <p:spPr>
          <a:xfrm>
            <a:off x="838200" y="375635"/>
            <a:ext cx="10515600" cy="1325563"/>
          </a:xfrm>
        </p:spPr>
        <p:txBody>
          <a:bodyPr>
            <a:normAutofit/>
          </a:bodyPr>
          <a:lstStyle/>
          <a:p>
            <a:r>
              <a:rPr lang="en-LV" sz="4800" kern="100" dirty="0">
                <a:solidFill>
                  <a:srgbClr val="000000"/>
                </a:solidFill>
                <a:effectLst/>
                <a:latin typeface="Calibri" panose="020F0502020204030204" pitchFamily="34" charset="0"/>
                <a:ea typeface="Calibri" panose="020F0502020204030204" pitchFamily="34" charset="0"/>
              </a:rPr>
              <a:t>Let’s continue</a:t>
            </a:r>
            <a:endParaRPr lang="en-LV" sz="4800" dirty="0"/>
          </a:p>
        </p:txBody>
      </p:sp>
      <p:sp>
        <p:nvSpPr>
          <p:cNvPr id="3" name="Content Placeholder 2">
            <a:extLst>
              <a:ext uri="{FF2B5EF4-FFF2-40B4-BE49-F238E27FC236}">
                <a16:creationId xmlns:a16="http://schemas.microsoft.com/office/drawing/2014/main" id="{7010C6DC-975A-C902-2640-49666E3741AF}"/>
              </a:ext>
            </a:extLst>
          </p:cNvPr>
          <p:cNvSpPr>
            <a:spLocks noGrp="1"/>
          </p:cNvSpPr>
          <p:nvPr>
            <p:ph idx="1"/>
          </p:nvPr>
        </p:nvSpPr>
        <p:spPr/>
        <p:txBody>
          <a:bodyPr/>
          <a:lstStyle/>
          <a:p>
            <a:pPr marL="342900" marR="35560" lvl="0" indent="-342900">
              <a:lnSpc>
                <a:spcPct val="107000"/>
              </a:lnSpc>
              <a:spcAft>
                <a:spcPts val="0"/>
              </a:spcAft>
              <a:buFont typeface="Calibri" panose="020F0502020204030204" pitchFamily="34" charset="0"/>
              <a:buChar char="-"/>
            </a:pPr>
            <a:endParaRPr lang="en-LV" sz="1800" kern="100" dirty="0">
              <a:solidFill>
                <a:srgbClr val="000000"/>
              </a:solidFill>
              <a:effectLst/>
              <a:latin typeface="Calibri" panose="020F0502020204030204" pitchFamily="34" charset="0"/>
              <a:ea typeface="Calibri" panose="020F0502020204030204" pitchFamily="34" charset="0"/>
            </a:endParaRPr>
          </a:p>
          <a:p>
            <a:pPr marL="0" indent="0">
              <a:buNone/>
            </a:pPr>
            <a:r>
              <a:rPr lang="en-GB" sz="3600" dirty="0">
                <a:latin typeface="Helvetica" pitchFamily="2" charset="0"/>
              </a:rPr>
              <a:t>7. Offline Finals (30.11.2025 – a 2-hour day-time event 12:00 – 14:00 in Riga)</a:t>
            </a:r>
          </a:p>
          <a:p>
            <a:pPr marL="0" indent="0">
              <a:buNone/>
            </a:pPr>
            <a:r>
              <a:rPr lang="en-GB" sz="3600" dirty="0">
                <a:latin typeface="Helvetica" pitchFamily="2" charset="0"/>
              </a:rPr>
              <a:t>8. Reciting a new poem</a:t>
            </a:r>
          </a:p>
          <a:p>
            <a:pPr marL="0" indent="0">
              <a:buNone/>
            </a:pPr>
            <a:r>
              <a:rPr lang="en-GB" sz="3600" dirty="0">
                <a:latin typeface="Helvetica" pitchFamily="2" charset="0"/>
              </a:rPr>
              <a:t>9. Creative writing (for 15-18 </a:t>
            </a:r>
            <a:r>
              <a:rPr lang="en-GB" sz="3600" dirty="0" err="1">
                <a:latin typeface="Helvetica" pitchFamily="2" charset="0"/>
              </a:rPr>
              <a:t>y.o</a:t>
            </a:r>
            <a:r>
              <a:rPr lang="en-GB" sz="3600" dirty="0">
                <a:latin typeface="Helvetica" pitchFamily="2" charset="0"/>
              </a:rPr>
              <a:t>. students)</a:t>
            </a:r>
          </a:p>
          <a:p>
            <a:pPr marL="0" indent="0">
              <a:buNone/>
            </a:pPr>
            <a:r>
              <a:rPr lang="en-GB" sz="3600" dirty="0">
                <a:latin typeface="Helvetica" pitchFamily="2" charset="0"/>
              </a:rPr>
              <a:t>10. Presenting creative writing </a:t>
            </a:r>
          </a:p>
          <a:p>
            <a:pPr marL="0" indent="0">
              <a:buNone/>
            </a:pPr>
            <a:r>
              <a:rPr lang="en-GB" sz="3600" dirty="0">
                <a:latin typeface="Helvetica" pitchFamily="2" charset="0"/>
              </a:rPr>
              <a:t>11. Choosing the winner</a:t>
            </a:r>
          </a:p>
        </p:txBody>
      </p:sp>
    </p:spTree>
    <p:extLst>
      <p:ext uri="{BB962C8B-B14F-4D97-AF65-F5344CB8AC3E}">
        <p14:creationId xmlns:p14="http://schemas.microsoft.com/office/powerpoint/2010/main" val="2094971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40DD56-A7D8-08FF-15F8-2EBFDBB59231}"/>
              </a:ext>
            </a:extLst>
          </p:cNvPr>
          <p:cNvSpPr>
            <a:spLocks noGrp="1"/>
          </p:cNvSpPr>
          <p:nvPr>
            <p:ph type="title"/>
          </p:nvPr>
        </p:nvSpPr>
        <p:spPr>
          <a:xfrm>
            <a:off x="841247" y="978619"/>
            <a:ext cx="3410712" cy="1106424"/>
          </a:xfrm>
        </p:spPr>
        <p:txBody>
          <a:bodyPr>
            <a:noAutofit/>
          </a:bodyPr>
          <a:lstStyle/>
          <a:p>
            <a:r>
              <a:rPr lang="en-LV" sz="4800"/>
              <a:t>Judging and scoring</a:t>
            </a:r>
          </a:p>
        </p:txBody>
      </p:sp>
      <p:sp>
        <p:nvSpPr>
          <p:cNvPr id="19"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2E509D8-906A-09E8-FE32-07051E0A85EE}"/>
              </a:ext>
            </a:extLst>
          </p:cNvPr>
          <p:cNvSpPr>
            <a:spLocks noGrp="1"/>
          </p:cNvSpPr>
          <p:nvPr>
            <p:ph idx="1"/>
          </p:nvPr>
        </p:nvSpPr>
        <p:spPr>
          <a:xfrm>
            <a:off x="841247" y="2359152"/>
            <a:ext cx="3410712" cy="3425043"/>
          </a:xfrm>
        </p:spPr>
        <p:txBody>
          <a:bodyPr>
            <a:normAutofit/>
          </a:bodyPr>
          <a:lstStyle/>
          <a:p>
            <a:r>
              <a:rPr lang="en-LV" sz="3600" dirty="0"/>
              <a:t>Poetry Out Loud evaluation sheet</a:t>
            </a:r>
          </a:p>
          <a:p>
            <a:r>
              <a:rPr lang="en-LV" sz="3600"/>
              <a:t>2 judges</a:t>
            </a:r>
            <a:endParaRPr lang="en-LV" sz="3600" dirty="0"/>
          </a:p>
        </p:txBody>
      </p:sp>
      <p:pic>
        <p:nvPicPr>
          <p:cNvPr id="10" name="Picture 9" descr="A white sheet of paper with text&#10;&#10;Description automatically generated">
            <a:extLst>
              <a:ext uri="{FF2B5EF4-FFF2-40B4-BE49-F238E27FC236}">
                <a16:creationId xmlns:a16="http://schemas.microsoft.com/office/drawing/2014/main" id="{5795D2D7-AC1C-F658-187A-EDC3787D006D}"/>
              </a:ext>
            </a:extLst>
          </p:cNvPr>
          <p:cNvPicPr>
            <a:picLocks noChangeAspect="1"/>
          </p:cNvPicPr>
          <p:nvPr/>
        </p:nvPicPr>
        <p:blipFill>
          <a:blip r:embed="rId2"/>
          <a:srcRect t="12370" b="32119"/>
          <a:stretch/>
        </p:blipFill>
        <p:spPr>
          <a:xfrm>
            <a:off x="5124450" y="634382"/>
            <a:ext cx="6657213" cy="5495162"/>
          </a:xfrm>
          <a:prstGeom prst="rect">
            <a:avLst/>
          </a:prstGeom>
        </p:spPr>
      </p:pic>
    </p:spTree>
    <p:extLst>
      <p:ext uri="{BB962C8B-B14F-4D97-AF65-F5344CB8AC3E}">
        <p14:creationId xmlns:p14="http://schemas.microsoft.com/office/powerpoint/2010/main" val="2430931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81A4-8B3F-8206-398B-CCCC9ADFF541}"/>
              </a:ext>
            </a:extLst>
          </p:cNvPr>
          <p:cNvSpPr>
            <a:spLocks noGrp="1"/>
          </p:cNvSpPr>
          <p:nvPr>
            <p:ph type="title"/>
          </p:nvPr>
        </p:nvSpPr>
        <p:spPr/>
        <p:txBody>
          <a:bodyPr>
            <a:normAutofit/>
          </a:bodyPr>
          <a:lstStyle/>
          <a:p>
            <a:r>
              <a:rPr lang="en-LV" sz="4800" dirty="0"/>
              <a:t>Rules:</a:t>
            </a:r>
          </a:p>
        </p:txBody>
      </p:sp>
      <p:sp>
        <p:nvSpPr>
          <p:cNvPr id="3" name="Content Placeholder 2">
            <a:extLst>
              <a:ext uri="{FF2B5EF4-FFF2-40B4-BE49-F238E27FC236}">
                <a16:creationId xmlns:a16="http://schemas.microsoft.com/office/drawing/2014/main" id="{47EF3966-C4A0-1F7E-B05D-F0BACB9D0302}"/>
              </a:ext>
            </a:extLst>
          </p:cNvPr>
          <p:cNvSpPr>
            <a:spLocks noGrp="1"/>
          </p:cNvSpPr>
          <p:nvPr>
            <p:ph idx="1"/>
          </p:nvPr>
        </p:nvSpPr>
        <p:spPr/>
        <p:txBody>
          <a:bodyPr/>
          <a:lstStyle/>
          <a:p>
            <a:r>
              <a:rPr lang="en-GB" sz="3600" dirty="0">
                <a:solidFill>
                  <a:srgbClr val="141413"/>
                </a:solidFill>
                <a:effectLst/>
                <a:latin typeface="Helvetica" pitchFamily="2" charset="0"/>
              </a:rPr>
              <a:t>Memorization: Students must recite their poems from memory.</a:t>
            </a:r>
          </a:p>
          <a:p>
            <a:r>
              <a:rPr lang="en-GB" sz="3600" dirty="0">
                <a:solidFill>
                  <a:srgbClr val="141413"/>
                </a:solidFill>
                <a:effectLst/>
                <a:latin typeface="Helvetica" pitchFamily="2" charset="0"/>
              </a:rPr>
              <a:t>Props: Students may not use props or wear costumes during their recitations.</a:t>
            </a:r>
          </a:p>
          <a:p>
            <a:endParaRPr lang="en-LV" dirty="0"/>
          </a:p>
        </p:txBody>
      </p:sp>
    </p:spTree>
    <p:extLst>
      <p:ext uri="{BB962C8B-B14F-4D97-AF65-F5344CB8AC3E}">
        <p14:creationId xmlns:p14="http://schemas.microsoft.com/office/powerpoint/2010/main" val="1190804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CC3DD-4739-A8DA-0E71-BC672939A1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02FE34-A03D-A357-0259-F82FF5A24CAE}"/>
              </a:ext>
            </a:extLst>
          </p:cNvPr>
          <p:cNvSpPr>
            <a:spLocks noGrp="1"/>
          </p:cNvSpPr>
          <p:nvPr>
            <p:ph type="title"/>
          </p:nvPr>
        </p:nvSpPr>
        <p:spPr/>
        <p:txBody>
          <a:bodyPr>
            <a:normAutofit/>
          </a:bodyPr>
          <a:lstStyle/>
          <a:p>
            <a:r>
              <a:rPr lang="en-US" sz="4800" dirty="0"/>
              <a:t>Judges’ advice</a:t>
            </a:r>
            <a:endParaRPr lang="en-LV" sz="4800" dirty="0"/>
          </a:p>
        </p:txBody>
      </p:sp>
      <p:sp>
        <p:nvSpPr>
          <p:cNvPr id="3" name="Content Placeholder 2">
            <a:extLst>
              <a:ext uri="{FF2B5EF4-FFF2-40B4-BE49-F238E27FC236}">
                <a16:creationId xmlns:a16="http://schemas.microsoft.com/office/drawing/2014/main" id="{D8FE2232-5289-B1D9-E9FA-92DCEE68BB3B}"/>
              </a:ext>
            </a:extLst>
          </p:cNvPr>
          <p:cNvSpPr>
            <a:spLocks noGrp="1"/>
          </p:cNvSpPr>
          <p:nvPr>
            <p:ph idx="1"/>
          </p:nvPr>
        </p:nvSpPr>
        <p:spPr/>
        <p:txBody>
          <a:bodyPr>
            <a:normAutofit/>
          </a:bodyPr>
          <a:lstStyle/>
          <a:p>
            <a:pPr marL="0" indent="0">
              <a:buNone/>
            </a:pPr>
            <a:r>
              <a:rPr lang="en-US" dirty="0"/>
              <a:t>Nadezhda </a:t>
            </a:r>
            <a:r>
              <a:rPr lang="en-US" dirty="0" err="1"/>
              <a:t>Pikuleva</a:t>
            </a:r>
            <a:r>
              <a:rPr lang="en-US" dirty="0"/>
              <a:t>:
”I would advise thinking through gestures and glances while learning the poem right from the start.
Choose a poem that aligns with the student's nature so that both the student and the poem feel comfortable, natural, and clear together.
Approach the competition as a game, an experience. Challenge yourself with questions like, "What can I do differently here than I usually do? How can I make this easy?"</a:t>
            </a:r>
            <a:endParaRPr lang="en-LV" dirty="0"/>
          </a:p>
        </p:txBody>
      </p:sp>
    </p:spTree>
    <p:extLst>
      <p:ext uri="{BB962C8B-B14F-4D97-AF65-F5344CB8AC3E}">
        <p14:creationId xmlns:p14="http://schemas.microsoft.com/office/powerpoint/2010/main" val="476678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F54EF-0B07-1776-655E-5DFB7EF622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5FC73E-74D5-2DE8-5EA6-786D904BBD6E}"/>
              </a:ext>
            </a:extLst>
          </p:cNvPr>
          <p:cNvSpPr>
            <a:spLocks noGrp="1"/>
          </p:cNvSpPr>
          <p:nvPr>
            <p:ph type="title"/>
          </p:nvPr>
        </p:nvSpPr>
        <p:spPr/>
        <p:txBody>
          <a:bodyPr>
            <a:normAutofit/>
          </a:bodyPr>
          <a:lstStyle/>
          <a:p>
            <a:r>
              <a:rPr lang="en-US" sz="4800" dirty="0"/>
              <a:t>Judges’ advice</a:t>
            </a:r>
            <a:endParaRPr lang="en-LV" sz="4800" dirty="0"/>
          </a:p>
        </p:txBody>
      </p:sp>
      <p:sp>
        <p:nvSpPr>
          <p:cNvPr id="3" name="Content Placeholder 2">
            <a:extLst>
              <a:ext uri="{FF2B5EF4-FFF2-40B4-BE49-F238E27FC236}">
                <a16:creationId xmlns:a16="http://schemas.microsoft.com/office/drawing/2014/main" id="{EB1CB813-D980-A0DB-BF06-2E5FFF7CFB3A}"/>
              </a:ext>
            </a:extLst>
          </p:cNvPr>
          <p:cNvSpPr>
            <a:spLocks noGrp="1"/>
          </p:cNvSpPr>
          <p:nvPr>
            <p:ph idx="1"/>
          </p:nvPr>
        </p:nvSpPr>
        <p:spPr/>
        <p:txBody>
          <a:bodyPr>
            <a:normAutofit/>
          </a:bodyPr>
          <a:lstStyle/>
          <a:p>
            <a:r>
              <a:rPr lang="en-US" dirty="0"/>
              <a:t>Ilona Buckmaster:
</a:t>
            </a:r>
            <a:r>
              <a:rPr lang="ru-RU" dirty="0"/>
              <a:t> </a:t>
            </a:r>
            <a:r>
              <a:rPr lang="en-US" dirty="0"/>
              <a:t>If possible, learn the poem in advance. Tell it to your class, to someone else, somewhere else. This reduces the stress of public speaking and gives you the opportunity to devote yourself more to sincerity and expression. 
The main thing is to feel like not a person who is being evaluated. But a person who came to share his reading.</a:t>
            </a:r>
            <a:endParaRPr lang="en-LV" dirty="0"/>
          </a:p>
        </p:txBody>
      </p:sp>
    </p:spTree>
    <p:extLst>
      <p:ext uri="{BB962C8B-B14F-4D97-AF65-F5344CB8AC3E}">
        <p14:creationId xmlns:p14="http://schemas.microsoft.com/office/powerpoint/2010/main" val="2683492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7BE8D-7B8B-F8FF-5045-F5EA3E537A17}"/>
              </a:ext>
            </a:extLst>
          </p:cNvPr>
          <p:cNvSpPr>
            <a:spLocks noGrp="1"/>
          </p:cNvSpPr>
          <p:nvPr>
            <p:ph type="title"/>
          </p:nvPr>
        </p:nvSpPr>
        <p:spPr/>
        <p:txBody>
          <a:bodyPr>
            <a:normAutofit/>
          </a:bodyPr>
          <a:lstStyle/>
          <a:p>
            <a:r>
              <a:rPr lang="en-LV" sz="4800" dirty="0"/>
              <a:t>R</a:t>
            </a:r>
            <a:r>
              <a:rPr lang="en-GB" sz="4800" dirty="0"/>
              <a:t>u</a:t>
            </a:r>
            <a:r>
              <a:rPr lang="en-LV" sz="4800" dirty="0"/>
              <a:t>les for recording a poem</a:t>
            </a:r>
          </a:p>
        </p:txBody>
      </p:sp>
      <p:sp>
        <p:nvSpPr>
          <p:cNvPr id="3" name="Content Placeholder 2">
            <a:extLst>
              <a:ext uri="{FF2B5EF4-FFF2-40B4-BE49-F238E27FC236}">
                <a16:creationId xmlns:a16="http://schemas.microsoft.com/office/drawing/2014/main" id="{E7612EA0-C71B-0287-3CF5-B731B4BABFC3}"/>
              </a:ext>
            </a:extLst>
          </p:cNvPr>
          <p:cNvSpPr>
            <a:spLocks noGrp="1"/>
          </p:cNvSpPr>
          <p:nvPr>
            <p:ph idx="1"/>
          </p:nvPr>
        </p:nvSpPr>
        <p:spPr/>
        <p:txBody>
          <a:bodyPr>
            <a:normAutofit fontScale="92500" lnSpcReduction="10000"/>
          </a:bodyPr>
          <a:lstStyle/>
          <a:p>
            <a:pPr marL="0" indent="0">
              <a:buNone/>
            </a:pPr>
            <a:endParaRPr lang="en-GB" dirty="0">
              <a:effectLst/>
              <a:latin typeface="Helvetica Neue" panose="02000503000000020004" pitchFamily="2" charset="0"/>
            </a:endParaRPr>
          </a:p>
          <a:p>
            <a:r>
              <a:rPr lang="en-GB" sz="3600" dirty="0">
                <a:effectLst/>
                <a:latin typeface="Helvetica Neue" panose="02000503000000020004" pitchFamily="2" charset="0"/>
              </a:rPr>
              <a:t>Vertical Instagram format.</a:t>
            </a:r>
          </a:p>
          <a:p>
            <a:r>
              <a:rPr lang="en-GB" sz="3600" dirty="0">
                <a:effectLst/>
                <a:latin typeface="Helvetica Neue" panose="02000503000000020004" pitchFamily="2" charset="0"/>
              </a:rPr>
              <a:t>Filming on a phone.</a:t>
            </a:r>
          </a:p>
          <a:p>
            <a:r>
              <a:rPr lang="en-GB" sz="3600" dirty="0">
                <a:effectLst/>
                <a:latin typeface="Helvetica Neue" panose="02000503000000020004" pitchFamily="2" charset="0"/>
              </a:rPr>
              <a:t>The background should be either aesthetic or plain.</a:t>
            </a:r>
          </a:p>
          <a:p>
            <a:r>
              <a:rPr lang="en-GB" sz="3600" dirty="0">
                <a:effectLst/>
                <a:latin typeface="Helvetica Neue" panose="02000503000000020004" pitchFamily="2" charset="0"/>
              </a:rPr>
              <a:t>Learn the lines by heart - Don’t read. </a:t>
            </a:r>
          </a:p>
          <a:p>
            <a:r>
              <a:rPr lang="en-GB" sz="3600" dirty="0">
                <a:effectLst/>
                <a:latin typeface="Helvetica Neue" panose="02000503000000020004" pitchFamily="2" charset="0"/>
              </a:rPr>
              <a:t>The shot should be framed from the waist up or shoulders up.</a:t>
            </a:r>
          </a:p>
          <a:p>
            <a:r>
              <a:rPr lang="en-GB" sz="3600" dirty="0">
                <a:effectLst/>
                <a:latin typeface="Helvetica Neue" panose="02000503000000020004" pitchFamily="2" charset="0"/>
              </a:rPr>
              <a:t>Clothing should be in calm </a:t>
            </a:r>
            <a:r>
              <a:rPr lang="en-GB" sz="3600" dirty="0" err="1">
                <a:effectLst/>
                <a:latin typeface="Helvetica Neue" panose="02000503000000020004" pitchFamily="2" charset="0"/>
              </a:rPr>
              <a:t>colors</a:t>
            </a:r>
            <a:r>
              <a:rPr lang="en-GB" sz="3600" dirty="0">
                <a:effectLst/>
                <a:latin typeface="Helvetica Neue" panose="02000503000000020004" pitchFamily="2" charset="0"/>
              </a:rPr>
              <a:t>.</a:t>
            </a:r>
          </a:p>
        </p:txBody>
      </p:sp>
    </p:spTree>
    <p:extLst>
      <p:ext uri="{BB962C8B-B14F-4D97-AF65-F5344CB8AC3E}">
        <p14:creationId xmlns:p14="http://schemas.microsoft.com/office/powerpoint/2010/main" val="2664689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4F2B-A6A9-FE66-B9B8-22C4415190DA}"/>
              </a:ext>
            </a:extLst>
          </p:cNvPr>
          <p:cNvSpPr>
            <a:spLocks noGrp="1"/>
          </p:cNvSpPr>
          <p:nvPr>
            <p:ph type="title"/>
          </p:nvPr>
        </p:nvSpPr>
        <p:spPr>
          <a:xfrm>
            <a:off x="712076" y="396656"/>
            <a:ext cx="10515600" cy="1325563"/>
          </a:xfrm>
        </p:spPr>
        <p:txBody>
          <a:bodyPr>
            <a:normAutofit/>
          </a:bodyPr>
          <a:lstStyle/>
          <a:p>
            <a:r>
              <a:rPr lang="en-US" sz="4800" kern="100" dirty="0">
                <a:solidFill>
                  <a:srgbClr val="000000"/>
                </a:solidFill>
                <a:latin typeface="Calibri" panose="020F0502020204030204" pitchFamily="34" charset="0"/>
              </a:rPr>
              <a:t>Creative Writing for 15-18-year-olds</a:t>
            </a:r>
            <a:endParaRPr lang="en-LV" sz="4800" dirty="0"/>
          </a:p>
        </p:txBody>
      </p:sp>
      <p:sp>
        <p:nvSpPr>
          <p:cNvPr id="3" name="Content Placeholder 2">
            <a:extLst>
              <a:ext uri="{FF2B5EF4-FFF2-40B4-BE49-F238E27FC236}">
                <a16:creationId xmlns:a16="http://schemas.microsoft.com/office/drawing/2014/main" id="{7010C6DC-975A-C902-2640-49666E3741AF}"/>
              </a:ext>
            </a:extLst>
          </p:cNvPr>
          <p:cNvSpPr>
            <a:spLocks noGrp="1"/>
          </p:cNvSpPr>
          <p:nvPr>
            <p:ph idx="1"/>
          </p:nvPr>
        </p:nvSpPr>
        <p:spPr/>
        <p:txBody>
          <a:bodyPr>
            <a:normAutofit/>
          </a:bodyPr>
          <a:lstStyle/>
          <a:p>
            <a:pPr marL="342900" marR="35560" lvl="0" indent="-342900">
              <a:lnSpc>
                <a:spcPct val="107000"/>
              </a:lnSpc>
              <a:spcAft>
                <a:spcPts val="0"/>
              </a:spcAft>
              <a:buFont typeface="Calibri" panose="020F0502020204030204" pitchFamily="34" charset="0"/>
              <a:buChar char="-"/>
            </a:pPr>
            <a:endParaRPr lang="en-LV" sz="1800" kern="100" dirty="0">
              <a:solidFill>
                <a:srgbClr val="000000"/>
              </a:solidFill>
              <a:effectLst/>
              <a:latin typeface="Calibri" panose="020F0502020204030204" pitchFamily="34" charset="0"/>
              <a:ea typeface="Calibri" panose="020F0502020204030204" pitchFamily="34" charset="0"/>
            </a:endParaRPr>
          </a:p>
          <a:p>
            <a:pPr marL="0" indent="0">
              <a:buNone/>
            </a:pPr>
            <a:r>
              <a:rPr lang="en-GB" sz="3600" dirty="0">
                <a:solidFill>
                  <a:srgbClr val="04534B"/>
                </a:solidFill>
                <a:latin typeface="Helvetica" pitchFamily="2" charset="0"/>
              </a:rPr>
              <a:t>Practise creative writing exercises</a:t>
            </a:r>
          </a:p>
          <a:p>
            <a:pPr marL="0" indent="0">
              <a:buNone/>
            </a:pPr>
            <a:endParaRPr lang="en-GB" dirty="0">
              <a:solidFill>
                <a:srgbClr val="04534B"/>
              </a:solidFill>
              <a:latin typeface="Helvetica" pitchFamily="2" charset="0"/>
            </a:endParaRPr>
          </a:p>
          <a:p>
            <a:pPr marL="0" indent="0">
              <a:buNone/>
            </a:pPr>
            <a:endParaRPr lang="en-GB" sz="4800" b="0" i="0" u="none" strike="noStrike" dirty="0">
              <a:solidFill>
                <a:srgbClr val="000000"/>
              </a:solidFill>
              <a:effectLst/>
            </a:endParaRPr>
          </a:p>
        </p:txBody>
      </p:sp>
    </p:spTree>
    <p:extLst>
      <p:ext uri="{BB962C8B-B14F-4D97-AF65-F5344CB8AC3E}">
        <p14:creationId xmlns:p14="http://schemas.microsoft.com/office/powerpoint/2010/main" val="3286092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CC02DE-D375-B4D7-9638-7F28E4C8679C}"/>
              </a:ext>
            </a:extLst>
          </p:cNvPr>
          <p:cNvSpPr>
            <a:spLocks noGrp="1"/>
          </p:cNvSpPr>
          <p:nvPr>
            <p:ph type="title"/>
          </p:nvPr>
        </p:nvSpPr>
        <p:spPr>
          <a:xfrm>
            <a:off x="841247" y="978619"/>
            <a:ext cx="3410712" cy="1106424"/>
          </a:xfrm>
        </p:spPr>
        <p:txBody>
          <a:bodyPr>
            <a:noAutofit/>
          </a:bodyPr>
          <a:lstStyle/>
          <a:p>
            <a:r>
              <a:rPr lang="en-US" sz="4800" kern="100" dirty="0">
                <a:latin typeface="Calibri" panose="020F0502020204030204" pitchFamily="34" charset="0"/>
              </a:rPr>
              <a:t>Creative Writing </a:t>
            </a:r>
            <a:endParaRPr lang="en-LV" sz="4800"/>
          </a:p>
        </p:txBody>
      </p:sp>
      <p:sp>
        <p:nvSpPr>
          <p:cNvPr id="17"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782D46F-5BE6-E1EC-589D-23A003341A9F}"/>
              </a:ext>
            </a:extLst>
          </p:cNvPr>
          <p:cNvSpPr>
            <a:spLocks noGrp="1"/>
          </p:cNvSpPr>
          <p:nvPr>
            <p:ph idx="1"/>
          </p:nvPr>
        </p:nvSpPr>
        <p:spPr>
          <a:xfrm>
            <a:off x="841247" y="2359152"/>
            <a:ext cx="3410712" cy="3425043"/>
          </a:xfrm>
        </p:spPr>
        <p:txBody>
          <a:bodyPr>
            <a:normAutofit/>
          </a:bodyPr>
          <a:lstStyle/>
          <a:p>
            <a:pPr marL="0" indent="0">
              <a:buNone/>
            </a:pPr>
            <a:r>
              <a:rPr lang="en-GB" sz="3600" dirty="0">
                <a:solidFill>
                  <a:srgbClr val="04534B"/>
                </a:solidFill>
              </a:rPr>
              <a:t>Poetry Frames</a:t>
            </a:r>
          </a:p>
          <a:p>
            <a:endParaRPr lang="en-GB" sz="1700" dirty="0"/>
          </a:p>
          <a:p>
            <a:endParaRPr lang="en-LV" sz="1700" dirty="0"/>
          </a:p>
        </p:txBody>
      </p:sp>
      <p:sp>
        <p:nvSpPr>
          <p:cNvPr id="6" name="TextBox 5">
            <a:extLst>
              <a:ext uri="{FF2B5EF4-FFF2-40B4-BE49-F238E27FC236}">
                <a16:creationId xmlns:a16="http://schemas.microsoft.com/office/drawing/2014/main" id="{3C1155C1-52C4-834F-A186-E5DD8D70EF70}"/>
              </a:ext>
            </a:extLst>
          </p:cNvPr>
          <p:cNvSpPr txBox="1"/>
          <p:nvPr/>
        </p:nvSpPr>
        <p:spPr>
          <a:xfrm>
            <a:off x="5486400" y="1170432"/>
            <a:ext cx="3321269" cy="2585323"/>
          </a:xfrm>
          <a:prstGeom prst="rect">
            <a:avLst/>
          </a:prstGeom>
          <a:noFill/>
        </p:spPr>
        <p:txBody>
          <a:bodyPr wrap="square">
            <a:spAutoFit/>
          </a:bodyPr>
          <a:lstStyle/>
          <a:p>
            <a:pPr rtl="0">
              <a:spcBef>
                <a:spcPts val="0"/>
              </a:spcBef>
              <a:spcAft>
                <a:spcPts val="0"/>
              </a:spcAft>
            </a:pPr>
            <a:r>
              <a:rPr lang="en-GB" sz="3600" b="0" i="0" u="none" strike="noStrike" dirty="0">
                <a:solidFill>
                  <a:srgbClr val="000000"/>
                </a:solidFill>
                <a:effectLst/>
              </a:rPr>
              <a:t>N + v + adverb</a:t>
            </a:r>
          </a:p>
          <a:p>
            <a:pPr rtl="0">
              <a:spcBef>
                <a:spcPts val="0"/>
              </a:spcBef>
              <a:spcAft>
                <a:spcPts val="0"/>
              </a:spcAft>
            </a:pPr>
            <a:r>
              <a:rPr lang="en-GB" sz="3600" b="0" i="0" u="none" strike="noStrike" dirty="0">
                <a:solidFill>
                  <a:srgbClr val="000000"/>
                </a:solidFill>
                <a:effectLst/>
              </a:rPr>
              <a:t>Preposition + pronoun. Pronoun.?! </a:t>
            </a:r>
          </a:p>
          <a:p>
            <a:pPr algn="l" rtl="0">
              <a:spcBef>
                <a:spcPts val="0"/>
              </a:spcBef>
              <a:spcAft>
                <a:spcPts val="0"/>
              </a:spcAft>
            </a:pPr>
            <a:endParaRPr lang="en-GB" b="0" i="0" u="none" strike="noStrike" dirty="0">
              <a:solidFill>
                <a:srgbClr val="000000"/>
              </a:solidFill>
              <a:effectLst/>
            </a:endParaRPr>
          </a:p>
        </p:txBody>
      </p:sp>
      <p:sp>
        <p:nvSpPr>
          <p:cNvPr id="7" name="TextBox 6">
            <a:extLst>
              <a:ext uri="{FF2B5EF4-FFF2-40B4-BE49-F238E27FC236}">
                <a16:creationId xmlns:a16="http://schemas.microsoft.com/office/drawing/2014/main" id="{B5E800B4-ECE0-F555-7B21-78586DCA79B3}"/>
              </a:ext>
            </a:extLst>
          </p:cNvPr>
          <p:cNvSpPr txBox="1"/>
          <p:nvPr/>
        </p:nvSpPr>
        <p:spPr>
          <a:xfrm>
            <a:off x="5665076" y="3794234"/>
            <a:ext cx="3563283" cy="1477328"/>
          </a:xfrm>
          <a:prstGeom prst="rect">
            <a:avLst/>
          </a:prstGeom>
          <a:noFill/>
        </p:spPr>
        <p:txBody>
          <a:bodyPr wrap="none" rtlCol="0">
            <a:spAutoFit/>
          </a:bodyPr>
          <a:lstStyle/>
          <a:p>
            <a:pPr marL="0" indent="0" rtl="0">
              <a:spcBef>
                <a:spcPts val="0"/>
              </a:spcBef>
              <a:spcAft>
                <a:spcPts val="0"/>
              </a:spcAft>
              <a:buNone/>
            </a:pPr>
            <a:r>
              <a:rPr lang="en-GB" sz="3600" b="0" i="0" u="none" strike="noStrike" dirty="0">
                <a:solidFill>
                  <a:srgbClr val="000000"/>
                </a:solidFill>
                <a:effectLst/>
              </a:rPr>
              <a:t>Wizards are here. </a:t>
            </a:r>
          </a:p>
          <a:p>
            <a:pPr marL="0" indent="0" rtl="0">
              <a:spcBef>
                <a:spcPts val="0"/>
              </a:spcBef>
              <a:spcAft>
                <a:spcPts val="0"/>
              </a:spcAft>
              <a:buNone/>
            </a:pPr>
            <a:r>
              <a:rPr lang="en-GB" sz="3600" b="0" i="0" u="none" strike="noStrike" dirty="0">
                <a:solidFill>
                  <a:srgbClr val="000000"/>
                </a:solidFill>
                <a:effectLst/>
              </a:rPr>
              <a:t>Among us. You?</a:t>
            </a:r>
          </a:p>
          <a:p>
            <a:pPr algn="l" rtl="0">
              <a:spcBef>
                <a:spcPts val="0"/>
              </a:spcBef>
              <a:spcAft>
                <a:spcPts val="0"/>
              </a:spcAft>
            </a:pPr>
            <a:endParaRPr lang="en-LV" dirty="0"/>
          </a:p>
        </p:txBody>
      </p:sp>
    </p:spTree>
    <p:extLst>
      <p:ext uri="{BB962C8B-B14F-4D97-AF65-F5344CB8AC3E}">
        <p14:creationId xmlns:p14="http://schemas.microsoft.com/office/powerpoint/2010/main" val="3332719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4F2B-A6A9-FE66-B9B8-22C4415190DA}"/>
              </a:ext>
            </a:extLst>
          </p:cNvPr>
          <p:cNvSpPr>
            <a:spLocks noGrp="1"/>
          </p:cNvSpPr>
          <p:nvPr>
            <p:ph type="title"/>
          </p:nvPr>
        </p:nvSpPr>
        <p:spPr>
          <a:xfrm>
            <a:off x="838200" y="375635"/>
            <a:ext cx="10515600" cy="1325563"/>
          </a:xfrm>
        </p:spPr>
        <p:txBody>
          <a:bodyPr>
            <a:normAutofit/>
          </a:bodyPr>
          <a:lstStyle/>
          <a:p>
            <a:r>
              <a:rPr lang="en-LV" sz="4800" kern="100" dirty="0">
                <a:solidFill>
                  <a:srgbClr val="000000"/>
                </a:solidFill>
                <a:effectLst/>
                <a:latin typeface="Calibri" panose="020F0502020204030204" pitchFamily="34" charset="0"/>
                <a:ea typeface="Calibri" panose="020F0502020204030204" pitchFamily="34" charset="0"/>
              </a:rPr>
              <a:t>WHAT?</a:t>
            </a:r>
            <a:endParaRPr lang="en-LV" sz="4800" dirty="0"/>
          </a:p>
        </p:txBody>
      </p:sp>
      <p:sp>
        <p:nvSpPr>
          <p:cNvPr id="3" name="Content Placeholder 2">
            <a:extLst>
              <a:ext uri="{FF2B5EF4-FFF2-40B4-BE49-F238E27FC236}">
                <a16:creationId xmlns:a16="http://schemas.microsoft.com/office/drawing/2014/main" id="{7010C6DC-975A-C902-2640-49666E3741AF}"/>
              </a:ext>
            </a:extLst>
          </p:cNvPr>
          <p:cNvSpPr>
            <a:spLocks noGrp="1"/>
          </p:cNvSpPr>
          <p:nvPr>
            <p:ph idx="1"/>
          </p:nvPr>
        </p:nvSpPr>
        <p:spPr/>
        <p:txBody>
          <a:bodyPr/>
          <a:lstStyle/>
          <a:p>
            <a:pPr marL="342900" marR="35560" lvl="0" indent="-342900">
              <a:lnSpc>
                <a:spcPct val="107000"/>
              </a:lnSpc>
              <a:spcAft>
                <a:spcPts val="0"/>
              </a:spcAft>
              <a:buFont typeface="Calibri" panose="020F0502020204030204" pitchFamily="34" charset="0"/>
              <a:buChar char="-"/>
            </a:pPr>
            <a:endParaRPr lang="en-LV" sz="1800" kern="100" dirty="0">
              <a:solidFill>
                <a:srgbClr val="000000"/>
              </a:solidFill>
              <a:effectLst/>
              <a:latin typeface="Calibri" panose="020F0502020204030204" pitchFamily="34" charset="0"/>
              <a:ea typeface="Calibri" panose="020F0502020204030204" pitchFamily="34" charset="0"/>
            </a:endParaRPr>
          </a:p>
          <a:p>
            <a:r>
              <a:rPr lang="en-LV" sz="3600" dirty="0"/>
              <a:t>Poetry recitation contest</a:t>
            </a:r>
          </a:p>
          <a:p>
            <a:endParaRPr lang="en-LV" dirty="0"/>
          </a:p>
        </p:txBody>
      </p:sp>
    </p:spTree>
    <p:extLst>
      <p:ext uri="{BB962C8B-B14F-4D97-AF65-F5344CB8AC3E}">
        <p14:creationId xmlns:p14="http://schemas.microsoft.com/office/powerpoint/2010/main" val="4201656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CC02DE-D375-B4D7-9638-7F28E4C8679C}"/>
              </a:ext>
            </a:extLst>
          </p:cNvPr>
          <p:cNvSpPr>
            <a:spLocks noGrp="1"/>
          </p:cNvSpPr>
          <p:nvPr>
            <p:ph type="title"/>
          </p:nvPr>
        </p:nvSpPr>
        <p:spPr>
          <a:xfrm>
            <a:off x="841247" y="978619"/>
            <a:ext cx="3410712" cy="1106424"/>
          </a:xfrm>
        </p:spPr>
        <p:txBody>
          <a:bodyPr>
            <a:noAutofit/>
          </a:bodyPr>
          <a:lstStyle/>
          <a:p>
            <a:r>
              <a:rPr lang="en-US" sz="4800" kern="100" dirty="0">
                <a:latin typeface="Calibri" panose="020F0502020204030204" pitchFamily="34" charset="0"/>
              </a:rPr>
              <a:t>Creative Writing </a:t>
            </a:r>
            <a:endParaRPr lang="en-LV" sz="4800"/>
          </a:p>
        </p:txBody>
      </p:sp>
      <p:sp>
        <p:nvSpPr>
          <p:cNvPr id="17"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782D46F-5BE6-E1EC-589D-23A003341A9F}"/>
              </a:ext>
            </a:extLst>
          </p:cNvPr>
          <p:cNvSpPr>
            <a:spLocks noGrp="1"/>
          </p:cNvSpPr>
          <p:nvPr>
            <p:ph idx="1"/>
          </p:nvPr>
        </p:nvSpPr>
        <p:spPr>
          <a:xfrm>
            <a:off x="841247" y="2359152"/>
            <a:ext cx="3677744" cy="3724672"/>
          </a:xfrm>
        </p:spPr>
        <p:txBody>
          <a:bodyPr>
            <a:normAutofit fontScale="40000" lnSpcReduction="20000"/>
          </a:bodyPr>
          <a:lstStyle/>
          <a:p>
            <a:r>
              <a:rPr lang="en-GB" sz="4500" dirty="0"/>
              <a:t>an “I am” poem</a:t>
            </a:r>
            <a:br>
              <a:rPr lang="en-US" sz="4500" dirty="0"/>
            </a:br>
            <a:endParaRPr lang="en-US" sz="4500" dirty="0"/>
          </a:p>
          <a:p>
            <a:r>
              <a:rPr lang="en-US" sz="4500" dirty="0"/>
              <a:t>I am a(n) (name of plant, animal, or object).</a:t>
            </a:r>
          </a:p>
          <a:p>
            <a:r>
              <a:rPr lang="en-US" sz="4500" dirty="0"/>
              <a:t>I (verb) 		(object).</a:t>
            </a:r>
            <a:br>
              <a:rPr lang="en-US" sz="4500" dirty="0"/>
            </a:br>
            <a:endParaRPr lang="en-US" sz="4500" dirty="0"/>
          </a:p>
          <a:p>
            <a:r>
              <a:rPr lang="en-US" sz="4500" dirty="0"/>
              <a:t>(Texture, size, color, or other quality) as a (similar plant, animal, or object).</a:t>
            </a:r>
          </a:p>
          <a:p>
            <a:r>
              <a:rPr lang="en-US" sz="4500" dirty="0"/>
              <a:t>I can (special talent, trait, or power) like no other.</a:t>
            </a:r>
          </a:p>
          <a:p>
            <a:r>
              <a:rPr lang="en-US" sz="4500" dirty="0"/>
              <a:t>I am a(n) (name of plant, animal, or object).</a:t>
            </a:r>
            <a:endParaRPr lang="en-GB" sz="4500" dirty="0"/>
          </a:p>
          <a:p>
            <a:endParaRPr lang="en-GB" sz="1700" dirty="0"/>
          </a:p>
          <a:p>
            <a:endParaRPr lang="en-LV" sz="1700" dirty="0"/>
          </a:p>
        </p:txBody>
      </p:sp>
      <p:pic>
        <p:nvPicPr>
          <p:cNvPr id="6" name="Picture 5" descr="A white background with black text&#10;&#10;Description automatically generated">
            <a:extLst>
              <a:ext uri="{FF2B5EF4-FFF2-40B4-BE49-F238E27FC236}">
                <a16:creationId xmlns:a16="http://schemas.microsoft.com/office/drawing/2014/main" id="{CD18D3D5-54B0-4E78-BDCD-1A0A51BBA230}"/>
              </a:ext>
            </a:extLst>
          </p:cNvPr>
          <p:cNvPicPr>
            <a:picLocks noChangeAspect="1"/>
          </p:cNvPicPr>
          <p:nvPr/>
        </p:nvPicPr>
        <p:blipFill>
          <a:blip r:embed="rId2"/>
          <a:srcRect t="1218" b="1955"/>
          <a:stretch/>
        </p:blipFill>
        <p:spPr>
          <a:xfrm>
            <a:off x="5124450" y="634382"/>
            <a:ext cx="6657213" cy="5495162"/>
          </a:xfrm>
          <a:prstGeom prst="rect">
            <a:avLst/>
          </a:prstGeom>
        </p:spPr>
      </p:pic>
    </p:spTree>
    <p:extLst>
      <p:ext uri="{BB962C8B-B14F-4D97-AF65-F5344CB8AC3E}">
        <p14:creationId xmlns:p14="http://schemas.microsoft.com/office/powerpoint/2010/main" val="1238408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CC02DE-D375-B4D7-9638-7F28E4C8679C}"/>
              </a:ext>
            </a:extLst>
          </p:cNvPr>
          <p:cNvSpPr>
            <a:spLocks noGrp="1"/>
          </p:cNvSpPr>
          <p:nvPr>
            <p:ph type="title"/>
          </p:nvPr>
        </p:nvSpPr>
        <p:spPr>
          <a:xfrm>
            <a:off x="841247" y="978619"/>
            <a:ext cx="3410712" cy="1106424"/>
          </a:xfrm>
        </p:spPr>
        <p:txBody>
          <a:bodyPr>
            <a:noAutofit/>
          </a:bodyPr>
          <a:lstStyle/>
          <a:p>
            <a:r>
              <a:rPr lang="en-US" sz="4800" kern="100" dirty="0">
                <a:latin typeface="Calibri" panose="020F0502020204030204" pitchFamily="34" charset="0"/>
              </a:rPr>
              <a:t>Creative Writing </a:t>
            </a:r>
            <a:endParaRPr lang="en-LV" sz="4800"/>
          </a:p>
        </p:txBody>
      </p:sp>
      <p:sp>
        <p:nvSpPr>
          <p:cNvPr id="17"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782D46F-5BE6-E1EC-589D-23A003341A9F}"/>
              </a:ext>
            </a:extLst>
          </p:cNvPr>
          <p:cNvSpPr>
            <a:spLocks noGrp="1"/>
          </p:cNvSpPr>
          <p:nvPr>
            <p:ph idx="1"/>
          </p:nvPr>
        </p:nvSpPr>
        <p:spPr>
          <a:xfrm>
            <a:off x="841247" y="2359152"/>
            <a:ext cx="3410712" cy="3425043"/>
          </a:xfrm>
        </p:spPr>
        <p:txBody>
          <a:bodyPr>
            <a:normAutofit/>
          </a:bodyPr>
          <a:lstStyle/>
          <a:p>
            <a:pPr algn="l" rtl="0">
              <a:spcBef>
                <a:spcPts val="0"/>
              </a:spcBef>
              <a:spcAft>
                <a:spcPts val="0"/>
              </a:spcAft>
            </a:pPr>
            <a:r>
              <a:rPr lang="en-GB" sz="3600" b="0" i="0" u="none" strike="noStrike" dirty="0">
                <a:solidFill>
                  <a:srgbClr val="000000"/>
                </a:solidFill>
                <a:effectLst/>
                <a:latin typeface="Arial" panose="020B0604020202020204" pitchFamily="34" charset="0"/>
              </a:rPr>
              <a:t>Diamond Poems </a:t>
            </a:r>
            <a:endParaRPr lang="en-GB" sz="3600" b="0" i="0" u="none" strike="noStrike" dirty="0">
              <a:solidFill>
                <a:srgbClr val="000000"/>
              </a:solidFill>
              <a:effectLst/>
            </a:endParaRPr>
          </a:p>
          <a:p>
            <a:endParaRPr lang="en-GB" sz="1700" dirty="0"/>
          </a:p>
          <a:p>
            <a:endParaRPr lang="en-LV" sz="1700" dirty="0"/>
          </a:p>
        </p:txBody>
      </p:sp>
      <p:sp>
        <p:nvSpPr>
          <p:cNvPr id="6" name="TextBox 5">
            <a:extLst>
              <a:ext uri="{FF2B5EF4-FFF2-40B4-BE49-F238E27FC236}">
                <a16:creationId xmlns:a16="http://schemas.microsoft.com/office/drawing/2014/main" id="{3C1155C1-52C4-834F-A186-E5DD8D70EF70}"/>
              </a:ext>
            </a:extLst>
          </p:cNvPr>
          <p:cNvSpPr txBox="1"/>
          <p:nvPr/>
        </p:nvSpPr>
        <p:spPr>
          <a:xfrm>
            <a:off x="5486400" y="1170432"/>
            <a:ext cx="3321269" cy="3970318"/>
          </a:xfrm>
          <a:prstGeom prst="rect">
            <a:avLst/>
          </a:prstGeom>
          <a:noFill/>
        </p:spPr>
        <p:txBody>
          <a:bodyPr wrap="square">
            <a:spAutoFit/>
          </a:bodyPr>
          <a:lstStyle/>
          <a:p>
            <a:pPr algn="l" rtl="0">
              <a:spcBef>
                <a:spcPts val="0"/>
              </a:spcBef>
              <a:spcAft>
                <a:spcPts val="0"/>
              </a:spcAft>
            </a:pPr>
            <a:r>
              <a:rPr lang="en-GB" sz="3600" b="0" i="0" u="none" strike="noStrike" dirty="0">
                <a:solidFill>
                  <a:srgbClr val="000000"/>
                </a:solidFill>
                <a:effectLst/>
                <a:latin typeface="Arial" panose="020B0604020202020204" pitchFamily="34" charset="0"/>
              </a:rPr>
              <a:t>Noun</a:t>
            </a:r>
            <a:endParaRPr lang="en-GB" sz="3600" b="0" i="0" u="none" strike="noStrike" dirty="0">
              <a:solidFill>
                <a:srgbClr val="000000"/>
              </a:solidFill>
              <a:effectLst/>
            </a:endParaRPr>
          </a:p>
          <a:p>
            <a:pPr algn="l" rtl="0">
              <a:spcBef>
                <a:spcPts val="0"/>
              </a:spcBef>
              <a:spcAft>
                <a:spcPts val="0"/>
              </a:spcAft>
            </a:pPr>
            <a:r>
              <a:rPr lang="en-GB" sz="3600" b="0" i="0" u="none" strike="noStrike" dirty="0" err="1">
                <a:solidFill>
                  <a:srgbClr val="000000"/>
                </a:solidFill>
                <a:effectLst/>
                <a:latin typeface="Arial" panose="020B0604020202020204" pitchFamily="34" charset="0"/>
              </a:rPr>
              <a:t>Adj</a:t>
            </a:r>
            <a:r>
              <a:rPr lang="en-GB" sz="3600" b="0" i="0" u="none" strike="noStrike" dirty="0">
                <a:solidFill>
                  <a:srgbClr val="000000"/>
                </a:solidFill>
                <a:effectLst/>
                <a:latin typeface="Arial" panose="020B0604020202020204" pitchFamily="34" charset="0"/>
              </a:rPr>
              <a:t> </a:t>
            </a:r>
            <a:r>
              <a:rPr lang="en-GB" sz="3600" b="0" i="0" u="none" strike="noStrike" dirty="0" err="1">
                <a:solidFill>
                  <a:srgbClr val="000000"/>
                </a:solidFill>
                <a:effectLst/>
                <a:latin typeface="Arial" panose="020B0604020202020204" pitchFamily="34" charset="0"/>
              </a:rPr>
              <a:t>Adj</a:t>
            </a:r>
            <a:endParaRPr lang="en-GB" sz="3600" b="0" i="0" u="none" strike="noStrike" dirty="0">
              <a:solidFill>
                <a:srgbClr val="000000"/>
              </a:solidFill>
              <a:effectLst/>
            </a:endParaRPr>
          </a:p>
          <a:p>
            <a:pPr algn="l" rtl="0">
              <a:spcBef>
                <a:spcPts val="0"/>
              </a:spcBef>
              <a:spcAft>
                <a:spcPts val="0"/>
              </a:spcAft>
            </a:pPr>
            <a:r>
              <a:rPr lang="en-GB" sz="3600" b="0" i="0" u="none" strike="noStrike" dirty="0">
                <a:solidFill>
                  <a:srgbClr val="000000"/>
                </a:solidFill>
                <a:effectLst/>
                <a:latin typeface="Arial" panose="020B0604020202020204" pitchFamily="34" charset="0"/>
              </a:rPr>
              <a:t>Gerund Gerund Gerund</a:t>
            </a:r>
            <a:endParaRPr lang="en-GB" sz="3600" b="0" i="0" u="none" strike="noStrike" dirty="0">
              <a:solidFill>
                <a:srgbClr val="000000"/>
              </a:solidFill>
              <a:effectLst/>
            </a:endParaRPr>
          </a:p>
          <a:p>
            <a:pPr algn="l" rtl="0">
              <a:spcBef>
                <a:spcPts val="0"/>
              </a:spcBef>
              <a:spcAft>
                <a:spcPts val="0"/>
              </a:spcAft>
            </a:pPr>
            <a:r>
              <a:rPr lang="en-GB" sz="3600" b="0" i="0" u="none" strike="noStrike" dirty="0">
                <a:solidFill>
                  <a:srgbClr val="000000"/>
                </a:solidFill>
                <a:effectLst/>
                <a:latin typeface="Arial" panose="020B0604020202020204" pitchFamily="34" charset="0"/>
              </a:rPr>
              <a:t>Phrase</a:t>
            </a:r>
            <a:endParaRPr lang="en-GB" sz="3600" b="0" i="0" u="none" strike="noStrike" dirty="0">
              <a:solidFill>
                <a:srgbClr val="000000"/>
              </a:solidFill>
              <a:effectLst/>
            </a:endParaRPr>
          </a:p>
          <a:p>
            <a:pPr algn="l" rtl="0">
              <a:spcBef>
                <a:spcPts val="0"/>
              </a:spcBef>
              <a:spcAft>
                <a:spcPts val="0"/>
              </a:spcAft>
            </a:pPr>
            <a:r>
              <a:rPr lang="en-GB" sz="3600" b="0" i="0" u="none" strike="noStrike" dirty="0">
                <a:solidFill>
                  <a:srgbClr val="000000"/>
                </a:solidFill>
                <a:effectLst/>
                <a:latin typeface="Arial" panose="020B0604020202020204" pitchFamily="34" charset="0"/>
              </a:rPr>
              <a:t>Synonym</a:t>
            </a:r>
            <a:endParaRPr lang="en-GB" sz="3600" b="0" i="0" u="none" strike="noStrike" dirty="0">
              <a:solidFill>
                <a:srgbClr val="000000"/>
              </a:solidFill>
              <a:effectLst/>
            </a:endParaRPr>
          </a:p>
        </p:txBody>
      </p:sp>
    </p:spTree>
    <p:extLst>
      <p:ext uri="{BB962C8B-B14F-4D97-AF65-F5344CB8AC3E}">
        <p14:creationId xmlns:p14="http://schemas.microsoft.com/office/powerpoint/2010/main" val="1611999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0BDD79-9FE4-DAE0-54F6-B9E5CC4E17A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0A0AA13-46C7-FE67-E6CD-F3D1F9B73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text rectangle">
            <a:extLst>
              <a:ext uri="{FF2B5EF4-FFF2-40B4-BE49-F238E27FC236}">
                <a16:creationId xmlns:a16="http://schemas.microsoft.com/office/drawing/2014/main" id="{2B712377-75EE-2F7C-02FE-4B6D32EDB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0F20AD-FE5F-C703-8282-3B6C89B2A0C2}"/>
              </a:ext>
            </a:extLst>
          </p:cNvPr>
          <p:cNvSpPr>
            <a:spLocks noGrp="1"/>
          </p:cNvSpPr>
          <p:nvPr>
            <p:ph type="title"/>
          </p:nvPr>
        </p:nvSpPr>
        <p:spPr>
          <a:xfrm>
            <a:off x="841247" y="978619"/>
            <a:ext cx="3410712" cy="1106424"/>
          </a:xfrm>
        </p:spPr>
        <p:txBody>
          <a:bodyPr>
            <a:noAutofit/>
          </a:bodyPr>
          <a:lstStyle/>
          <a:p>
            <a:r>
              <a:rPr lang="en-US" sz="4800" kern="100" dirty="0">
                <a:latin typeface="Calibri" panose="020F0502020204030204" pitchFamily="34" charset="0"/>
              </a:rPr>
              <a:t>Creative Writing </a:t>
            </a:r>
            <a:endParaRPr lang="en-LV" sz="4800"/>
          </a:p>
        </p:txBody>
      </p:sp>
      <p:sp>
        <p:nvSpPr>
          <p:cNvPr id="17" name="!!accent">
            <a:extLst>
              <a:ext uri="{FF2B5EF4-FFF2-40B4-BE49-F238E27FC236}">
                <a16:creationId xmlns:a16="http://schemas.microsoft.com/office/drawing/2014/main" id="{F120901D-2BAF-9132-5F14-F27CE9F6B3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41ECF0E6-E9E1-05F1-FB79-05AD04DBF6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6263294-B5A7-5626-EEAD-8730D9723B51}"/>
              </a:ext>
            </a:extLst>
          </p:cNvPr>
          <p:cNvSpPr>
            <a:spLocks noGrp="1"/>
          </p:cNvSpPr>
          <p:nvPr>
            <p:ph idx="1"/>
          </p:nvPr>
        </p:nvSpPr>
        <p:spPr>
          <a:xfrm>
            <a:off x="841247" y="2359152"/>
            <a:ext cx="3410712" cy="3425043"/>
          </a:xfrm>
        </p:spPr>
        <p:txBody>
          <a:bodyPr>
            <a:normAutofit fontScale="77500" lnSpcReduction="20000"/>
          </a:bodyPr>
          <a:lstStyle/>
          <a:p>
            <a:pPr algn="l" rtl="0">
              <a:spcBef>
                <a:spcPts val="0"/>
              </a:spcBef>
              <a:spcAft>
                <a:spcPts val="0"/>
              </a:spcAft>
            </a:pPr>
            <a:r>
              <a:rPr lang="en-GB" sz="3600" b="0" i="0" u="none" strike="noStrike" dirty="0">
                <a:solidFill>
                  <a:srgbClr val="000000"/>
                </a:solidFill>
                <a:effectLst/>
                <a:latin typeface="Arial" panose="020B0604020202020204" pitchFamily="34" charset="0"/>
              </a:rPr>
              <a:t>Diamond Poems </a:t>
            </a:r>
          </a:p>
          <a:p>
            <a:pPr algn="l" rtl="0">
              <a:spcBef>
                <a:spcPts val="0"/>
              </a:spcBef>
              <a:spcAft>
                <a:spcPts val="0"/>
              </a:spcAft>
            </a:pPr>
            <a:endParaRPr lang="en-GB" sz="3600" dirty="0">
              <a:solidFill>
                <a:srgbClr val="000000"/>
              </a:solidFill>
              <a:latin typeface="Arial" panose="020B0604020202020204" pitchFamily="34" charset="0"/>
            </a:endParaRPr>
          </a:p>
          <a:p>
            <a:pPr algn="l" rtl="0">
              <a:spcBef>
                <a:spcPts val="0"/>
              </a:spcBef>
              <a:spcAft>
                <a:spcPts val="0"/>
              </a:spcAft>
            </a:pPr>
            <a:r>
              <a:rPr lang="en-GB" sz="3600" b="0" i="0" u="none" strike="noStrike" dirty="0">
                <a:solidFill>
                  <a:srgbClr val="000000"/>
                </a:solidFill>
                <a:effectLst/>
                <a:latin typeface="Arial" panose="020B0604020202020204" pitchFamily="34" charset="0"/>
              </a:rPr>
              <a:t>Example from Poetry in My Heart 2024</a:t>
            </a:r>
          </a:p>
          <a:p>
            <a:pPr algn="l" rtl="0">
              <a:spcBef>
                <a:spcPts val="0"/>
              </a:spcBef>
              <a:spcAft>
                <a:spcPts val="0"/>
              </a:spcAft>
            </a:pPr>
            <a:endParaRPr lang="en-GB" sz="3600" b="0" i="0" u="none" strike="noStrike" dirty="0">
              <a:solidFill>
                <a:srgbClr val="000000"/>
              </a:solidFill>
              <a:effectLst/>
              <a:latin typeface="Arial" panose="020B0604020202020204" pitchFamily="34" charset="0"/>
            </a:endParaRPr>
          </a:p>
          <a:p>
            <a:pPr algn="l" rtl="0">
              <a:spcBef>
                <a:spcPts val="0"/>
              </a:spcBef>
              <a:spcAft>
                <a:spcPts val="0"/>
              </a:spcAft>
            </a:pPr>
            <a:r>
              <a:rPr lang="en-GB" sz="3600" dirty="0">
                <a:solidFill>
                  <a:srgbClr val="000000"/>
                </a:solidFill>
                <a:latin typeface="Arial" panose="020B0604020202020204" pitchFamily="34" charset="0"/>
              </a:rPr>
              <a:t>Topic – Poetry</a:t>
            </a:r>
          </a:p>
          <a:p>
            <a:pPr algn="l" rtl="0">
              <a:spcBef>
                <a:spcPts val="0"/>
              </a:spcBef>
              <a:spcAft>
                <a:spcPts val="0"/>
              </a:spcAft>
            </a:pPr>
            <a:endParaRPr lang="en-GB" sz="3600" b="0" i="0" u="none" strike="noStrike" dirty="0">
              <a:solidFill>
                <a:srgbClr val="000000"/>
              </a:solidFill>
              <a:effectLst/>
              <a:latin typeface="Arial" panose="020B0604020202020204" pitchFamily="34" charset="0"/>
            </a:endParaRPr>
          </a:p>
          <a:p>
            <a:pPr>
              <a:spcBef>
                <a:spcPts val="0"/>
              </a:spcBef>
            </a:pPr>
            <a:r>
              <a:rPr lang="en-GB" sz="3600" dirty="0">
                <a:solidFill>
                  <a:srgbClr val="000000"/>
                </a:solidFill>
                <a:hlinkClick r:id="rId2"/>
              </a:rPr>
              <a:t>https://vimeo.com/1050263284?share=copy</a:t>
            </a:r>
            <a:endParaRPr lang="en-GB" sz="3600" dirty="0">
              <a:solidFill>
                <a:srgbClr val="000000"/>
              </a:solidFill>
            </a:endParaRPr>
          </a:p>
          <a:p>
            <a:pPr>
              <a:spcBef>
                <a:spcPts val="0"/>
              </a:spcBef>
            </a:pPr>
            <a:endParaRPr lang="en-GB" sz="1800" b="0" i="0" u="none" strike="noStrike" dirty="0">
              <a:solidFill>
                <a:srgbClr val="000000"/>
              </a:solidFill>
              <a:effectLst/>
            </a:endParaRPr>
          </a:p>
          <a:p>
            <a:endParaRPr lang="en-GB" sz="1700" dirty="0"/>
          </a:p>
          <a:p>
            <a:endParaRPr lang="en-LV" sz="1700" dirty="0"/>
          </a:p>
        </p:txBody>
      </p:sp>
      <p:sp>
        <p:nvSpPr>
          <p:cNvPr id="6" name="TextBox 5">
            <a:extLst>
              <a:ext uri="{FF2B5EF4-FFF2-40B4-BE49-F238E27FC236}">
                <a16:creationId xmlns:a16="http://schemas.microsoft.com/office/drawing/2014/main" id="{D9F9051E-A82C-6AFD-4619-7C3B896CD624}"/>
              </a:ext>
            </a:extLst>
          </p:cNvPr>
          <p:cNvSpPr txBox="1"/>
          <p:nvPr/>
        </p:nvSpPr>
        <p:spPr>
          <a:xfrm>
            <a:off x="5486400" y="1170432"/>
            <a:ext cx="6135757" cy="4247317"/>
          </a:xfrm>
          <a:prstGeom prst="rect">
            <a:avLst/>
          </a:prstGeom>
          <a:noFill/>
        </p:spPr>
        <p:txBody>
          <a:bodyPr wrap="square">
            <a:spAutoFit/>
          </a:bodyPr>
          <a:lstStyle/>
          <a:p>
            <a:pPr algn="ctr"/>
            <a:r>
              <a:rPr lang="en-US" sz="3600" dirty="0"/>
              <a:t>A Step</a:t>
            </a:r>
          </a:p>
          <a:p>
            <a:pPr algn="ctr"/>
            <a:r>
              <a:rPr lang="en-US" sz="3600" dirty="0"/>
              <a:t>Quiet, Difficult</a:t>
            </a:r>
          </a:p>
          <a:p>
            <a:pPr algn="ctr"/>
            <a:r>
              <a:rPr lang="en-US" sz="3600" dirty="0"/>
              <a:t>Making-to-believe</a:t>
            </a:r>
          </a:p>
          <a:p>
            <a:pPr algn="ctr"/>
            <a:r>
              <a:rPr lang="en-US" sz="3600" dirty="0"/>
              <a:t>Starting and ending</a:t>
            </a:r>
          </a:p>
          <a:p>
            <a:pPr algn="ctr"/>
            <a:r>
              <a:rPr lang="en-US" sz="3600" dirty="0"/>
              <a:t>But which never ends</a:t>
            </a:r>
          </a:p>
          <a:p>
            <a:pPr algn="ctr"/>
            <a:r>
              <a:rPr lang="en-US" sz="3600" dirty="0"/>
              <a:t>A culture, not a history</a:t>
            </a:r>
          </a:p>
          <a:p>
            <a:pPr algn="ctr"/>
            <a:r>
              <a:rPr lang="en-US" sz="3600" dirty="0"/>
              <a:t>A chance</a:t>
            </a:r>
          </a:p>
          <a:p>
            <a:pPr algn="l" rtl="0">
              <a:spcBef>
                <a:spcPts val="0"/>
              </a:spcBef>
              <a:spcAft>
                <a:spcPts val="0"/>
              </a:spcAft>
            </a:pPr>
            <a:endParaRPr lang="en-GB" b="0" i="0" u="none" strike="noStrike" dirty="0">
              <a:solidFill>
                <a:srgbClr val="000000"/>
              </a:solidFill>
              <a:effectLst/>
            </a:endParaRPr>
          </a:p>
        </p:txBody>
      </p:sp>
    </p:spTree>
    <p:extLst>
      <p:ext uri="{BB962C8B-B14F-4D97-AF65-F5344CB8AC3E}">
        <p14:creationId xmlns:p14="http://schemas.microsoft.com/office/powerpoint/2010/main" val="1530670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0513D3-0587-BCDB-E8C1-E3CAE5375BF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C8C692-5E78-54A3-320F-C3AAA3CD36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text rectangle">
            <a:extLst>
              <a:ext uri="{FF2B5EF4-FFF2-40B4-BE49-F238E27FC236}">
                <a16:creationId xmlns:a16="http://schemas.microsoft.com/office/drawing/2014/main" id="{3C6DA518-372E-4C6F-2610-56378A9CA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4FDF48-A082-C694-0D4B-E9CFCF263B13}"/>
              </a:ext>
            </a:extLst>
          </p:cNvPr>
          <p:cNvSpPr>
            <a:spLocks noGrp="1"/>
          </p:cNvSpPr>
          <p:nvPr>
            <p:ph type="title"/>
          </p:nvPr>
        </p:nvSpPr>
        <p:spPr>
          <a:xfrm>
            <a:off x="841247" y="978619"/>
            <a:ext cx="3410712" cy="1106424"/>
          </a:xfrm>
        </p:spPr>
        <p:txBody>
          <a:bodyPr>
            <a:noAutofit/>
          </a:bodyPr>
          <a:lstStyle/>
          <a:p>
            <a:r>
              <a:rPr lang="en-US" sz="4800" kern="100" dirty="0">
                <a:latin typeface="Calibri" panose="020F0502020204030204" pitchFamily="34" charset="0"/>
              </a:rPr>
              <a:t>Creative Writing </a:t>
            </a:r>
            <a:endParaRPr lang="en-LV" sz="4800"/>
          </a:p>
        </p:txBody>
      </p:sp>
      <p:sp>
        <p:nvSpPr>
          <p:cNvPr id="17" name="!!accent">
            <a:extLst>
              <a:ext uri="{FF2B5EF4-FFF2-40B4-BE49-F238E27FC236}">
                <a16:creationId xmlns:a16="http://schemas.microsoft.com/office/drawing/2014/main" id="{80A141EB-EC6F-E626-14EF-E179D3554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D193C322-B9DB-4650-C1D0-EB2CFD019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2009471-B2BC-F585-8878-20BA7033E93D}"/>
              </a:ext>
            </a:extLst>
          </p:cNvPr>
          <p:cNvSpPr>
            <a:spLocks noGrp="1"/>
          </p:cNvSpPr>
          <p:nvPr>
            <p:ph idx="1"/>
          </p:nvPr>
        </p:nvSpPr>
        <p:spPr>
          <a:xfrm>
            <a:off x="779922" y="2372017"/>
            <a:ext cx="3410712" cy="3425043"/>
          </a:xfrm>
        </p:spPr>
        <p:txBody>
          <a:bodyPr>
            <a:normAutofit fontScale="62500" lnSpcReduction="20000"/>
          </a:bodyPr>
          <a:lstStyle/>
          <a:p>
            <a:pPr algn="l" rtl="0">
              <a:spcBef>
                <a:spcPts val="0"/>
              </a:spcBef>
              <a:spcAft>
                <a:spcPts val="0"/>
              </a:spcAft>
            </a:pPr>
            <a:r>
              <a:rPr lang="en-GB" sz="4800" b="0" i="0" u="none" strike="noStrike" dirty="0">
                <a:solidFill>
                  <a:srgbClr val="000000"/>
                </a:solidFill>
                <a:effectLst/>
                <a:latin typeface="Arial" panose="020B0604020202020204" pitchFamily="34" charset="0"/>
              </a:rPr>
              <a:t>Diamond Poems </a:t>
            </a:r>
          </a:p>
          <a:p>
            <a:pPr algn="l" rtl="0">
              <a:spcBef>
                <a:spcPts val="0"/>
              </a:spcBef>
              <a:spcAft>
                <a:spcPts val="0"/>
              </a:spcAft>
            </a:pPr>
            <a:endParaRPr lang="en-GB" sz="4800" dirty="0">
              <a:solidFill>
                <a:srgbClr val="000000"/>
              </a:solidFill>
              <a:latin typeface="Arial" panose="020B0604020202020204" pitchFamily="34" charset="0"/>
            </a:endParaRPr>
          </a:p>
          <a:p>
            <a:pPr algn="l" rtl="0">
              <a:spcBef>
                <a:spcPts val="0"/>
              </a:spcBef>
              <a:spcAft>
                <a:spcPts val="0"/>
              </a:spcAft>
            </a:pPr>
            <a:r>
              <a:rPr lang="en-GB" sz="4800" b="0" i="0" u="none" strike="noStrike" dirty="0">
                <a:solidFill>
                  <a:srgbClr val="000000"/>
                </a:solidFill>
                <a:effectLst/>
                <a:latin typeface="Arial" panose="020B0604020202020204" pitchFamily="34" charset="0"/>
              </a:rPr>
              <a:t>Example from Poetry in My Heart 2024</a:t>
            </a:r>
          </a:p>
          <a:p>
            <a:pPr algn="l" rtl="0">
              <a:spcBef>
                <a:spcPts val="0"/>
              </a:spcBef>
              <a:spcAft>
                <a:spcPts val="0"/>
              </a:spcAft>
            </a:pPr>
            <a:endParaRPr lang="en-GB" sz="4800" b="0" i="0" u="none" strike="noStrike" dirty="0">
              <a:solidFill>
                <a:srgbClr val="000000"/>
              </a:solidFill>
              <a:effectLst/>
              <a:latin typeface="Arial" panose="020B0604020202020204" pitchFamily="34" charset="0"/>
            </a:endParaRPr>
          </a:p>
          <a:p>
            <a:pPr algn="l" rtl="0">
              <a:spcBef>
                <a:spcPts val="0"/>
              </a:spcBef>
              <a:spcAft>
                <a:spcPts val="0"/>
              </a:spcAft>
            </a:pPr>
            <a:r>
              <a:rPr lang="en-GB" sz="4800" dirty="0">
                <a:solidFill>
                  <a:srgbClr val="000000"/>
                </a:solidFill>
                <a:latin typeface="Arial" panose="020B0604020202020204" pitchFamily="34" charset="0"/>
              </a:rPr>
              <a:t>Topic – Poetry</a:t>
            </a:r>
          </a:p>
          <a:p>
            <a:pPr algn="l" rtl="0">
              <a:spcBef>
                <a:spcPts val="0"/>
              </a:spcBef>
              <a:spcAft>
                <a:spcPts val="0"/>
              </a:spcAft>
            </a:pPr>
            <a:endParaRPr lang="en-GB" sz="4800" b="0" i="0" u="none" strike="noStrike" dirty="0">
              <a:solidFill>
                <a:srgbClr val="000000"/>
              </a:solidFill>
              <a:effectLst/>
              <a:latin typeface="Arial" panose="020B0604020202020204" pitchFamily="34" charset="0"/>
            </a:endParaRPr>
          </a:p>
          <a:p>
            <a:pPr>
              <a:spcBef>
                <a:spcPts val="0"/>
              </a:spcBef>
            </a:pPr>
            <a:r>
              <a:rPr lang="en-GB" sz="4800" dirty="0">
                <a:solidFill>
                  <a:srgbClr val="000000"/>
                </a:solidFill>
                <a:hlinkClick r:id="rId2"/>
              </a:rPr>
              <a:t>https://vimeo.com/1050263183</a:t>
            </a:r>
            <a:endParaRPr lang="en-GB" sz="4800" dirty="0">
              <a:solidFill>
                <a:srgbClr val="000000"/>
              </a:solidFill>
            </a:endParaRPr>
          </a:p>
          <a:p>
            <a:pPr>
              <a:spcBef>
                <a:spcPts val="0"/>
              </a:spcBef>
            </a:pPr>
            <a:endParaRPr lang="en-GB" sz="1800" b="0" i="0" u="none" strike="noStrike" dirty="0">
              <a:solidFill>
                <a:srgbClr val="000000"/>
              </a:solidFill>
              <a:effectLst/>
            </a:endParaRPr>
          </a:p>
          <a:p>
            <a:endParaRPr lang="en-GB" sz="1700" dirty="0"/>
          </a:p>
          <a:p>
            <a:endParaRPr lang="en-LV" sz="1700" dirty="0"/>
          </a:p>
        </p:txBody>
      </p:sp>
      <p:sp>
        <p:nvSpPr>
          <p:cNvPr id="6" name="TextBox 5">
            <a:extLst>
              <a:ext uri="{FF2B5EF4-FFF2-40B4-BE49-F238E27FC236}">
                <a16:creationId xmlns:a16="http://schemas.microsoft.com/office/drawing/2014/main" id="{6B62B67B-21A1-2359-7F63-1C169F551299}"/>
              </a:ext>
            </a:extLst>
          </p:cNvPr>
          <p:cNvSpPr txBox="1"/>
          <p:nvPr/>
        </p:nvSpPr>
        <p:spPr>
          <a:xfrm>
            <a:off x="5486400" y="1170432"/>
            <a:ext cx="6135757" cy="2862322"/>
          </a:xfrm>
          <a:prstGeom prst="rect">
            <a:avLst/>
          </a:prstGeom>
          <a:noFill/>
        </p:spPr>
        <p:txBody>
          <a:bodyPr wrap="square">
            <a:spAutoFit/>
          </a:bodyPr>
          <a:lstStyle/>
          <a:p>
            <a:pPr algn="ctr"/>
            <a:r>
              <a:rPr lang="en-US" sz="3600" dirty="0"/>
              <a:t> Human  </a:t>
            </a:r>
          </a:p>
          <a:p>
            <a:pPr algn="ctr"/>
            <a:r>
              <a:rPr lang="en-US" sz="3600" dirty="0"/>
              <a:t> Creative, Passionate  </a:t>
            </a:r>
          </a:p>
          <a:p>
            <a:pPr algn="ctr"/>
            <a:r>
              <a:rPr lang="en-US" sz="3600" dirty="0"/>
              <a:t>Thinking, Fighting, Surviving  </a:t>
            </a:r>
          </a:p>
          <a:p>
            <a:pPr algn="ctr"/>
            <a:r>
              <a:rPr lang="en-US" sz="3600" dirty="0"/>
              <a:t> The creation of God  </a:t>
            </a:r>
          </a:p>
          <a:p>
            <a:pPr algn="ctr"/>
            <a:r>
              <a:rPr lang="en-US" sz="3600" dirty="0"/>
              <a:t>   Mortal</a:t>
            </a:r>
            <a:endParaRPr lang="en-GB" b="0" i="0" u="none" strike="noStrike" dirty="0">
              <a:solidFill>
                <a:srgbClr val="000000"/>
              </a:solidFill>
              <a:effectLst/>
            </a:endParaRPr>
          </a:p>
        </p:txBody>
      </p:sp>
    </p:spTree>
    <p:extLst>
      <p:ext uri="{BB962C8B-B14F-4D97-AF65-F5344CB8AC3E}">
        <p14:creationId xmlns:p14="http://schemas.microsoft.com/office/powerpoint/2010/main" val="2433196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926A4A-5960-12F9-FD1E-B9B6C799693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0448BD-93BD-2448-178F-3D083C0B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text rectangle">
            <a:extLst>
              <a:ext uri="{FF2B5EF4-FFF2-40B4-BE49-F238E27FC236}">
                <a16:creationId xmlns:a16="http://schemas.microsoft.com/office/drawing/2014/main" id="{3AE5A30E-8C04-8188-8310-12DB13C2B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78585B-179A-2C66-ECDD-55CB3BD0DEAD}"/>
              </a:ext>
            </a:extLst>
          </p:cNvPr>
          <p:cNvSpPr>
            <a:spLocks noGrp="1"/>
          </p:cNvSpPr>
          <p:nvPr>
            <p:ph type="title"/>
          </p:nvPr>
        </p:nvSpPr>
        <p:spPr>
          <a:xfrm>
            <a:off x="841247" y="943174"/>
            <a:ext cx="3410712" cy="1106424"/>
          </a:xfrm>
        </p:spPr>
        <p:txBody>
          <a:bodyPr>
            <a:noAutofit/>
          </a:bodyPr>
          <a:lstStyle/>
          <a:p>
            <a:r>
              <a:rPr lang="en-US" sz="4800" kern="100" dirty="0">
                <a:latin typeface="Calibri" panose="020F0502020204030204" pitchFamily="34" charset="0"/>
              </a:rPr>
              <a:t>Creative Writing </a:t>
            </a:r>
            <a:endParaRPr lang="en-LV" sz="4800"/>
          </a:p>
        </p:txBody>
      </p:sp>
      <p:sp>
        <p:nvSpPr>
          <p:cNvPr id="17" name="!!accent">
            <a:extLst>
              <a:ext uri="{FF2B5EF4-FFF2-40B4-BE49-F238E27FC236}">
                <a16:creationId xmlns:a16="http://schemas.microsoft.com/office/drawing/2014/main" id="{8BA0944F-7F9F-BCA2-6F35-F9EEA1D21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ACBF6034-A28E-15C5-AA6D-192D3BA97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140A00F-4A8F-B324-DB5F-EA616C18F34B}"/>
              </a:ext>
            </a:extLst>
          </p:cNvPr>
          <p:cNvSpPr>
            <a:spLocks noGrp="1"/>
          </p:cNvSpPr>
          <p:nvPr>
            <p:ph idx="1"/>
          </p:nvPr>
        </p:nvSpPr>
        <p:spPr>
          <a:xfrm>
            <a:off x="841247" y="2359152"/>
            <a:ext cx="3410712" cy="3425043"/>
          </a:xfrm>
        </p:spPr>
        <p:txBody>
          <a:bodyPr>
            <a:normAutofit fontScale="77500" lnSpcReduction="20000"/>
          </a:bodyPr>
          <a:lstStyle/>
          <a:p>
            <a:pPr algn="l" rtl="0">
              <a:spcBef>
                <a:spcPts val="0"/>
              </a:spcBef>
              <a:spcAft>
                <a:spcPts val="0"/>
              </a:spcAft>
            </a:pPr>
            <a:r>
              <a:rPr lang="en-GB" sz="3600" b="0" i="0" u="none" strike="noStrike" dirty="0">
                <a:solidFill>
                  <a:srgbClr val="000000"/>
                </a:solidFill>
                <a:effectLst/>
                <a:latin typeface="Arial" panose="020B0604020202020204" pitchFamily="34" charset="0"/>
              </a:rPr>
              <a:t>Diamond Poems </a:t>
            </a:r>
          </a:p>
          <a:p>
            <a:pPr algn="l" rtl="0">
              <a:spcBef>
                <a:spcPts val="0"/>
              </a:spcBef>
              <a:spcAft>
                <a:spcPts val="0"/>
              </a:spcAft>
            </a:pPr>
            <a:endParaRPr lang="en-GB" sz="3600" dirty="0">
              <a:solidFill>
                <a:srgbClr val="000000"/>
              </a:solidFill>
              <a:latin typeface="Arial" panose="020B0604020202020204" pitchFamily="34" charset="0"/>
            </a:endParaRPr>
          </a:p>
          <a:p>
            <a:pPr algn="l" rtl="0">
              <a:spcBef>
                <a:spcPts val="0"/>
              </a:spcBef>
              <a:spcAft>
                <a:spcPts val="0"/>
              </a:spcAft>
            </a:pPr>
            <a:r>
              <a:rPr lang="en-GB" sz="3600" b="0" i="0" u="none" strike="noStrike" dirty="0">
                <a:solidFill>
                  <a:srgbClr val="000000"/>
                </a:solidFill>
                <a:effectLst/>
                <a:latin typeface="Arial" panose="020B0604020202020204" pitchFamily="34" charset="0"/>
              </a:rPr>
              <a:t>Example from Poetry in My Heart 2024</a:t>
            </a:r>
          </a:p>
          <a:p>
            <a:pPr algn="l" rtl="0">
              <a:spcBef>
                <a:spcPts val="0"/>
              </a:spcBef>
              <a:spcAft>
                <a:spcPts val="0"/>
              </a:spcAft>
            </a:pPr>
            <a:endParaRPr lang="en-GB" sz="3600" b="0" i="0" u="none" strike="noStrike" dirty="0">
              <a:solidFill>
                <a:srgbClr val="000000"/>
              </a:solidFill>
              <a:effectLst/>
              <a:latin typeface="Arial" panose="020B0604020202020204" pitchFamily="34" charset="0"/>
            </a:endParaRPr>
          </a:p>
          <a:p>
            <a:pPr algn="l" rtl="0">
              <a:spcBef>
                <a:spcPts val="0"/>
              </a:spcBef>
              <a:spcAft>
                <a:spcPts val="0"/>
              </a:spcAft>
            </a:pPr>
            <a:r>
              <a:rPr lang="en-GB" sz="3600" dirty="0">
                <a:solidFill>
                  <a:srgbClr val="000000"/>
                </a:solidFill>
                <a:latin typeface="Arial" panose="020B0604020202020204" pitchFamily="34" charset="0"/>
              </a:rPr>
              <a:t>Topic – Poetry</a:t>
            </a:r>
          </a:p>
          <a:p>
            <a:pPr algn="l" rtl="0">
              <a:spcBef>
                <a:spcPts val="0"/>
              </a:spcBef>
              <a:spcAft>
                <a:spcPts val="0"/>
              </a:spcAft>
            </a:pPr>
            <a:endParaRPr lang="en-GB" sz="3600" b="0" i="0" u="none" strike="noStrike" dirty="0">
              <a:solidFill>
                <a:srgbClr val="000000"/>
              </a:solidFill>
              <a:effectLst/>
              <a:latin typeface="Arial" panose="020B0604020202020204" pitchFamily="34" charset="0"/>
            </a:endParaRPr>
          </a:p>
          <a:p>
            <a:pPr>
              <a:spcBef>
                <a:spcPts val="0"/>
              </a:spcBef>
            </a:pPr>
            <a:r>
              <a:rPr lang="en-GB" sz="3600" dirty="0">
                <a:solidFill>
                  <a:srgbClr val="000000"/>
                </a:solidFill>
                <a:hlinkClick r:id="rId2"/>
              </a:rPr>
              <a:t>https://vimeo.com/1050263468</a:t>
            </a:r>
            <a:endParaRPr lang="en-GB" sz="3600" dirty="0">
              <a:solidFill>
                <a:srgbClr val="000000"/>
              </a:solidFill>
            </a:endParaRPr>
          </a:p>
          <a:p>
            <a:pPr>
              <a:spcBef>
                <a:spcPts val="0"/>
              </a:spcBef>
            </a:pPr>
            <a:endParaRPr lang="en-GB" sz="1800" b="0" i="0" u="none" strike="noStrike" dirty="0">
              <a:solidFill>
                <a:srgbClr val="000000"/>
              </a:solidFill>
              <a:effectLst/>
            </a:endParaRPr>
          </a:p>
          <a:p>
            <a:endParaRPr lang="en-GB" sz="1700" dirty="0"/>
          </a:p>
          <a:p>
            <a:endParaRPr lang="en-LV" sz="1700" dirty="0"/>
          </a:p>
        </p:txBody>
      </p:sp>
      <p:sp>
        <p:nvSpPr>
          <p:cNvPr id="6" name="TextBox 5">
            <a:extLst>
              <a:ext uri="{FF2B5EF4-FFF2-40B4-BE49-F238E27FC236}">
                <a16:creationId xmlns:a16="http://schemas.microsoft.com/office/drawing/2014/main" id="{61389F61-9588-A2ED-D444-772CDB2DD738}"/>
              </a:ext>
            </a:extLst>
          </p:cNvPr>
          <p:cNvSpPr txBox="1"/>
          <p:nvPr/>
        </p:nvSpPr>
        <p:spPr>
          <a:xfrm>
            <a:off x="5486400" y="1170432"/>
            <a:ext cx="6135757" cy="2862322"/>
          </a:xfrm>
          <a:prstGeom prst="rect">
            <a:avLst/>
          </a:prstGeom>
          <a:noFill/>
        </p:spPr>
        <p:txBody>
          <a:bodyPr wrap="square">
            <a:spAutoFit/>
          </a:bodyPr>
          <a:lstStyle/>
          <a:p>
            <a:pPr algn="ctr"/>
            <a:r>
              <a:rPr lang="en-US" sz="3600" dirty="0"/>
              <a:t>  Pain  </a:t>
            </a:r>
          </a:p>
          <a:p>
            <a:pPr algn="ctr"/>
            <a:r>
              <a:rPr lang="en-US" sz="3600" dirty="0"/>
              <a:t>   Slow, Hurtful  </a:t>
            </a:r>
          </a:p>
          <a:p>
            <a:pPr algn="ctr"/>
            <a:r>
              <a:rPr lang="en-US" sz="3600" dirty="0"/>
              <a:t>Crushing, Shattering, Scaring  </a:t>
            </a:r>
          </a:p>
          <a:p>
            <a:pPr algn="ctr"/>
            <a:r>
              <a:rPr lang="en-US" sz="3600" dirty="0"/>
              <a:t>     Never again  </a:t>
            </a:r>
          </a:p>
          <a:p>
            <a:pPr algn="ctr"/>
            <a:r>
              <a:rPr lang="en-US" sz="3600" dirty="0"/>
              <a:t>        Hurt</a:t>
            </a:r>
            <a:endParaRPr lang="en-GB" b="0" i="0" u="none" strike="noStrike" dirty="0">
              <a:solidFill>
                <a:srgbClr val="000000"/>
              </a:solidFill>
              <a:effectLst/>
            </a:endParaRPr>
          </a:p>
        </p:txBody>
      </p:sp>
    </p:spTree>
    <p:extLst>
      <p:ext uri="{BB962C8B-B14F-4D97-AF65-F5344CB8AC3E}">
        <p14:creationId xmlns:p14="http://schemas.microsoft.com/office/powerpoint/2010/main" val="2091056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CC02DE-D375-B4D7-9638-7F28E4C8679C}"/>
              </a:ext>
            </a:extLst>
          </p:cNvPr>
          <p:cNvSpPr>
            <a:spLocks noGrp="1"/>
          </p:cNvSpPr>
          <p:nvPr>
            <p:ph type="title"/>
          </p:nvPr>
        </p:nvSpPr>
        <p:spPr>
          <a:xfrm>
            <a:off x="630936" y="639520"/>
            <a:ext cx="3429000" cy="1719072"/>
          </a:xfrm>
        </p:spPr>
        <p:txBody>
          <a:bodyPr anchor="b">
            <a:normAutofit/>
          </a:bodyPr>
          <a:lstStyle/>
          <a:p>
            <a:r>
              <a:rPr lang="en-US" sz="4800" kern="100" dirty="0">
                <a:latin typeface="Calibri" panose="020F0502020204030204" pitchFamily="34" charset="0"/>
              </a:rPr>
              <a:t>Creative Writing </a:t>
            </a:r>
            <a:endParaRPr lang="en-LV" sz="4800" dirty="0"/>
          </a:p>
        </p:txBody>
      </p:sp>
      <p:sp>
        <p:nvSpPr>
          <p:cNvPr id="2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782D46F-5BE6-E1EC-589D-23A003341A9F}"/>
              </a:ext>
            </a:extLst>
          </p:cNvPr>
          <p:cNvSpPr>
            <a:spLocks noGrp="1"/>
          </p:cNvSpPr>
          <p:nvPr>
            <p:ph idx="1"/>
          </p:nvPr>
        </p:nvSpPr>
        <p:spPr>
          <a:xfrm>
            <a:off x="630936" y="2807208"/>
            <a:ext cx="3429000" cy="3410712"/>
          </a:xfrm>
        </p:spPr>
        <p:txBody>
          <a:bodyPr anchor="t">
            <a:normAutofit/>
          </a:bodyPr>
          <a:lstStyle/>
          <a:p>
            <a:pPr rtl="0">
              <a:spcBef>
                <a:spcPts val="0"/>
              </a:spcBef>
              <a:spcAft>
                <a:spcPts val="0"/>
              </a:spcAft>
            </a:pPr>
            <a:r>
              <a:rPr lang="en-GB" sz="3600" b="0" i="0" u="none" strike="noStrike" dirty="0">
                <a:effectLst/>
                <a:latin typeface="Arial" panose="020B0604020202020204" pitchFamily="34" charset="0"/>
              </a:rPr>
              <a:t>Blackout Poetry </a:t>
            </a:r>
            <a:endParaRPr lang="en-GB" sz="3600" b="1" i="0" u="none" strike="noStrike" dirty="0">
              <a:effectLst/>
              <a:latin typeface="Arial" panose="020B0604020202020204" pitchFamily="34" charset="0"/>
            </a:endParaRPr>
          </a:p>
          <a:p>
            <a:endParaRPr lang="en-GB" sz="2200" dirty="0"/>
          </a:p>
          <a:p>
            <a:endParaRPr lang="en-LV" sz="2200" dirty="0"/>
          </a:p>
        </p:txBody>
      </p:sp>
      <p:pic>
        <p:nvPicPr>
          <p:cNvPr id="6" name="Picture 5" descr="A black background with white text&#10;&#10;Description automatically generated">
            <a:extLst>
              <a:ext uri="{FF2B5EF4-FFF2-40B4-BE49-F238E27FC236}">
                <a16:creationId xmlns:a16="http://schemas.microsoft.com/office/drawing/2014/main" id="{94F688C9-87C9-600C-D8D3-582D9EE16B6B}"/>
              </a:ext>
            </a:extLst>
          </p:cNvPr>
          <p:cNvPicPr>
            <a:picLocks noChangeAspect="1"/>
          </p:cNvPicPr>
          <p:nvPr/>
        </p:nvPicPr>
        <p:blipFill>
          <a:blip r:embed="rId2"/>
          <a:stretch>
            <a:fillRect/>
          </a:stretch>
        </p:blipFill>
        <p:spPr>
          <a:xfrm>
            <a:off x="4654296" y="1159402"/>
            <a:ext cx="6903720" cy="4539195"/>
          </a:xfrm>
          <a:prstGeom prst="rect">
            <a:avLst/>
          </a:prstGeom>
        </p:spPr>
      </p:pic>
    </p:spTree>
    <p:extLst>
      <p:ext uri="{BB962C8B-B14F-4D97-AF65-F5344CB8AC3E}">
        <p14:creationId xmlns:p14="http://schemas.microsoft.com/office/powerpoint/2010/main" val="1849518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E8404D-3086-0823-4CC7-B18CCED30601}"/>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5CB6468-968E-5D19-3705-D71A72DCD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CEA187-DEDA-5033-6BD8-C12410E1990C}"/>
              </a:ext>
            </a:extLst>
          </p:cNvPr>
          <p:cNvSpPr>
            <a:spLocks noGrp="1"/>
          </p:cNvSpPr>
          <p:nvPr>
            <p:ph type="title"/>
          </p:nvPr>
        </p:nvSpPr>
        <p:spPr>
          <a:xfrm>
            <a:off x="630936" y="639520"/>
            <a:ext cx="3429000" cy="1719072"/>
          </a:xfrm>
        </p:spPr>
        <p:txBody>
          <a:bodyPr anchor="b">
            <a:normAutofit/>
          </a:bodyPr>
          <a:lstStyle/>
          <a:p>
            <a:r>
              <a:rPr lang="en-US" sz="4800" kern="100" dirty="0">
                <a:latin typeface="Calibri" panose="020F0502020204030204" pitchFamily="34" charset="0"/>
              </a:rPr>
              <a:t>Creative Writing </a:t>
            </a:r>
            <a:endParaRPr lang="en-LV" sz="4800" dirty="0"/>
          </a:p>
        </p:txBody>
      </p:sp>
      <p:sp>
        <p:nvSpPr>
          <p:cNvPr id="24" name="sketch line">
            <a:extLst>
              <a:ext uri="{FF2B5EF4-FFF2-40B4-BE49-F238E27FC236}">
                <a16:creationId xmlns:a16="http://schemas.microsoft.com/office/drawing/2014/main" id="{8859AF02-E70D-53BB-6BD0-1C4A62B0AE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9D754CB-10E6-B112-48BF-31351BF98310}"/>
              </a:ext>
            </a:extLst>
          </p:cNvPr>
          <p:cNvSpPr>
            <a:spLocks noGrp="1"/>
          </p:cNvSpPr>
          <p:nvPr>
            <p:ph idx="1"/>
          </p:nvPr>
        </p:nvSpPr>
        <p:spPr>
          <a:xfrm>
            <a:off x="630936" y="2807208"/>
            <a:ext cx="3429000" cy="3410712"/>
          </a:xfrm>
        </p:spPr>
        <p:txBody>
          <a:bodyPr anchor="t">
            <a:normAutofit fontScale="92500" lnSpcReduction="10000"/>
          </a:bodyPr>
          <a:lstStyle/>
          <a:p>
            <a:pPr rtl="0">
              <a:spcBef>
                <a:spcPts val="0"/>
              </a:spcBef>
              <a:spcAft>
                <a:spcPts val="0"/>
              </a:spcAft>
            </a:pPr>
            <a:r>
              <a:rPr lang="en-GB" sz="3600" b="0" i="0" u="none" strike="noStrike" dirty="0">
                <a:effectLst/>
                <a:latin typeface="Arial" panose="020B0604020202020204" pitchFamily="34" charset="0"/>
              </a:rPr>
              <a:t>Blackout Poetry</a:t>
            </a:r>
          </a:p>
          <a:p>
            <a:pPr rtl="0">
              <a:spcBef>
                <a:spcPts val="0"/>
              </a:spcBef>
              <a:spcAft>
                <a:spcPts val="0"/>
              </a:spcAft>
            </a:pPr>
            <a:endParaRPr lang="en-GB" sz="3600" b="0" i="0" u="none" strike="noStrike" dirty="0">
              <a:effectLst/>
              <a:latin typeface="Arial" panose="020B0604020202020204" pitchFamily="34" charset="0"/>
            </a:endParaRPr>
          </a:p>
          <a:p>
            <a:pPr>
              <a:spcBef>
                <a:spcPts val="0"/>
              </a:spcBef>
            </a:pPr>
            <a:r>
              <a:rPr lang="en-GB" sz="3600" dirty="0">
                <a:solidFill>
                  <a:srgbClr val="000000"/>
                </a:solidFill>
                <a:latin typeface="Arial" panose="020B0604020202020204" pitchFamily="34" charset="0"/>
              </a:rPr>
              <a:t>Example from Poetry in My Heart 2024</a:t>
            </a:r>
          </a:p>
          <a:p>
            <a:pPr>
              <a:spcBef>
                <a:spcPts val="0"/>
              </a:spcBef>
            </a:pPr>
            <a:r>
              <a:rPr lang="en-GB" sz="3600" dirty="0">
                <a:latin typeface="Arial" panose="020B0604020202020204" pitchFamily="34" charset="0"/>
              </a:rPr>
              <a:t> </a:t>
            </a:r>
            <a:r>
              <a:rPr lang="en-GB" sz="3600" dirty="0">
                <a:latin typeface="Arial" panose="020B0604020202020204" pitchFamily="34" charset="0"/>
                <a:hlinkClick r:id="rId2"/>
              </a:rPr>
              <a:t>https://vimeo.com/1050263122</a:t>
            </a:r>
            <a:endParaRPr lang="en-GB" sz="3600" dirty="0">
              <a:latin typeface="Arial" panose="020B0604020202020204" pitchFamily="34" charset="0"/>
            </a:endParaRPr>
          </a:p>
          <a:p>
            <a:pPr>
              <a:spcBef>
                <a:spcPts val="0"/>
              </a:spcBef>
            </a:pPr>
            <a:endParaRPr lang="en-GB" sz="1600" b="1" i="0" u="none" strike="noStrike" dirty="0">
              <a:effectLst/>
              <a:latin typeface="Arial" panose="020B0604020202020204" pitchFamily="34" charset="0"/>
            </a:endParaRPr>
          </a:p>
          <a:p>
            <a:endParaRPr lang="en-GB" sz="2200" dirty="0"/>
          </a:p>
          <a:p>
            <a:endParaRPr lang="en-LV" sz="2200" dirty="0"/>
          </a:p>
        </p:txBody>
      </p:sp>
      <p:pic>
        <p:nvPicPr>
          <p:cNvPr id="7" name="Picture 6" descr="A black and white picture&#10;&#10;AI-generated content may be incorrect.">
            <a:extLst>
              <a:ext uri="{FF2B5EF4-FFF2-40B4-BE49-F238E27FC236}">
                <a16:creationId xmlns:a16="http://schemas.microsoft.com/office/drawing/2014/main" id="{A6D70437-7D9B-18DC-3BDC-A26A0DC9D72E}"/>
              </a:ext>
            </a:extLst>
          </p:cNvPr>
          <p:cNvPicPr>
            <a:picLocks noChangeAspect="1"/>
          </p:cNvPicPr>
          <p:nvPr/>
        </p:nvPicPr>
        <p:blipFill>
          <a:blip r:embed="rId3"/>
          <a:stretch>
            <a:fillRect/>
          </a:stretch>
        </p:blipFill>
        <p:spPr>
          <a:xfrm>
            <a:off x="3898373" y="954157"/>
            <a:ext cx="7772400" cy="4607509"/>
          </a:xfrm>
          <a:prstGeom prst="rect">
            <a:avLst/>
          </a:prstGeom>
        </p:spPr>
      </p:pic>
    </p:spTree>
    <p:extLst>
      <p:ext uri="{BB962C8B-B14F-4D97-AF65-F5344CB8AC3E}">
        <p14:creationId xmlns:p14="http://schemas.microsoft.com/office/powerpoint/2010/main" val="94077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9DC7BE-7C3F-08D9-270C-3D61FF7BACB6}"/>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BE85D93-FC93-0C04-9853-08B9EFA6A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332E37-2109-4A9F-8B1B-E20F488478AC}"/>
              </a:ext>
            </a:extLst>
          </p:cNvPr>
          <p:cNvSpPr>
            <a:spLocks noGrp="1"/>
          </p:cNvSpPr>
          <p:nvPr>
            <p:ph type="title"/>
          </p:nvPr>
        </p:nvSpPr>
        <p:spPr>
          <a:xfrm>
            <a:off x="630936" y="639520"/>
            <a:ext cx="3429000" cy="1719072"/>
          </a:xfrm>
        </p:spPr>
        <p:txBody>
          <a:bodyPr anchor="b">
            <a:normAutofit/>
          </a:bodyPr>
          <a:lstStyle/>
          <a:p>
            <a:r>
              <a:rPr lang="en-US" sz="4800" kern="100" dirty="0">
                <a:latin typeface="Calibri" panose="020F0502020204030204" pitchFamily="34" charset="0"/>
              </a:rPr>
              <a:t>Creative Writing </a:t>
            </a:r>
            <a:endParaRPr lang="en-LV" sz="4800" dirty="0"/>
          </a:p>
        </p:txBody>
      </p:sp>
      <p:sp>
        <p:nvSpPr>
          <p:cNvPr id="24" name="sketch line">
            <a:extLst>
              <a:ext uri="{FF2B5EF4-FFF2-40B4-BE49-F238E27FC236}">
                <a16:creationId xmlns:a16="http://schemas.microsoft.com/office/drawing/2014/main" id="{71F51BB4-B8C8-0248-9337-75254AC274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38998E9-F730-2C9D-2CF4-6F01E48BFB45}"/>
              </a:ext>
            </a:extLst>
          </p:cNvPr>
          <p:cNvSpPr>
            <a:spLocks noGrp="1"/>
          </p:cNvSpPr>
          <p:nvPr>
            <p:ph idx="1"/>
          </p:nvPr>
        </p:nvSpPr>
        <p:spPr>
          <a:xfrm>
            <a:off x="630936" y="2807208"/>
            <a:ext cx="3429000" cy="3410712"/>
          </a:xfrm>
        </p:spPr>
        <p:txBody>
          <a:bodyPr anchor="t">
            <a:normAutofit fontScale="92500" lnSpcReduction="10000"/>
          </a:bodyPr>
          <a:lstStyle/>
          <a:p>
            <a:pPr rtl="0">
              <a:spcBef>
                <a:spcPts val="0"/>
              </a:spcBef>
              <a:spcAft>
                <a:spcPts val="0"/>
              </a:spcAft>
            </a:pPr>
            <a:r>
              <a:rPr lang="en-GB" sz="3600" b="0" i="0" u="none" strike="noStrike" dirty="0">
                <a:effectLst/>
                <a:latin typeface="Arial" panose="020B0604020202020204" pitchFamily="34" charset="0"/>
              </a:rPr>
              <a:t>Blackout Poetry</a:t>
            </a:r>
          </a:p>
          <a:p>
            <a:pPr rtl="0">
              <a:spcBef>
                <a:spcPts val="0"/>
              </a:spcBef>
              <a:spcAft>
                <a:spcPts val="0"/>
              </a:spcAft>
            </a:pPr>
            <a:endParaRPr lang="en-GB" sz="3600" b="0" i="0" u="none" strike="noStrike" dirty="0">
              <a:effectLst/>
              <a:latin typeface="Arial" panose="020B0604020202020204" pitchFamily="34" charset="0"/>
            </a:endParaRPr>
          </a:p>
          <a:p>
            <a:pPr>
              <a:spcBef>
                <a:spcPts val="0"/>
              </a:spcBef>
            </a:pPr>
            <a:r>
              <a:rPr lang="en-GB" sz="3600" dirty="0">
                <a:solidFill>
                  <a:srgbClr val="000000"/>
                </a:solidFill>
                <a:latin typeface="Arial" panose="020B0604020202020204" pitchFamily="34" charset="0"/>
              </a:rPr>
              <a:t>Example from Poetry in My Heart 2024</a:t>
            </a:r>
          </a:p>
          <a:p>
            <a:pPr rtl="0">
              <a:spcBef>
                <a:spcPts val="0"/>
              </a:spcBef>
              <a:spcAft>
                <a:spcPts val="0"/>
              </a:spcAft>
            </a:pPr>
            <a:endParaRPr lang="en-GB" sz="3600" dirty="0">
              <a:latin typeface="Arial" panose="020B0604020202020204" pitchFamily="34" charset="0"/>
            </a:endParaRPr>
          </a:p>
          <a:p>
            <a:pPr>
              <a:spcBef>
                <a:spcPts val="0"/>
              </a:spcBef>
            </a:pPr>
            <a:r>
              <a:rPr lang="en-GB" sz="3600" dirty="0">
                <a:latin typeface="Arial" panose="020B0604020202020204" pitchFamily="34" charset="0"/>
                <a:hlinkClick r:id="rId2"/>
              </a:rPr>
              <a:t>https://vimeo.com/1050263409</a:t>
            </a:r>
            <a:endParaRPr lang="en-GB" sz="3600" dirty="0">
              <a:latin typeface="Arial" panose="020B0604020202020204" pitchFamily="34" charset="0"/>
            </a:endParaRPr>
          </a:p>
          <a:p>
            <a:pPr>
              <a:spcBef>
                <a:spcPts val="0"/>
              </a:spcBef>
            </a:pPr>
            <a:endParaRPr lang="en-GB" sz="1600" b="1" i="0" u="none" strike="noStrike" dirty="0">
              <a:effectLst/>
              <a:latin typeface="Arial" panose="020B0604020202020204" pitchFamily="34" charset="0"/>
            </a:endParaRPr>
          </a:p>
          <a:p>
            <a:endParaRPr lang="en-GB" sz="2200" dirty="0"/>
          </a:p>
          <a:p>
            <a:endParaRPr lang="en-LV" sz="2200" dirty="0"/>
          </a:p>
        </p:txBody>
      </p:sp>
      <p:pic>
        <p:nvPicPr>
          <p:cNvPr id="6" name="Picture 5" descr="A piece of paper with text&#10;&#10;AI-generated content may be incorrect.">
            <a:extLst>
              <a:ext uri="{FF2B5EF4-FFF2-40B4-BE49-F238E27FC236}">
                <a16:creationId xmlns:a16="http://schemas.microsoft.com/office/drawing/2014/main" id="{16B226B2-B9E2-AA3D-BB0F-B83C187B672A}"/>
              </a:ext>
            </a:extLst>
          </p:cNvPr>
          <p:cNvPicPr>
            <a:picLocks noChangeAspect="1"/>
          </p:cNvPicPr>
          <p:nvPr/>
        </p:nvPicPr>
        <p:blipFill>
          <a:blip r:embed="rId3"/>
          <a:stretch>
            <a:fillRect/>
          </a:stretch>
        </p:blipFill>
        <p:spPr>
          <a:xfrm rot="5400000">
            <a:off x="3992218" y="857250"/>
            <a:ext cx="6858000" cy="5143500"/>
          </a:xfrm>
          <a:prstGeom prst="rect">
            <a:avLst/>
          </a:prstGeom>
        </p:spPr>
      </p:pic>
    </p:spTree>
    <p:extLst>
      <p:ext uri="{BB962C8B-B14F-4D97-AF65-F5344CB8AC3E}">
        <p14:creationId xmlns:p14="http://schemas.microsoft.com/office/powerpoint/2010/main" val="1022465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CC02DE-D375-B4D7-9638-7F28E4C8679C}"/>
              </a:ext>
            </a:extLst>
          </p:cNvPr>
          <p:cNvSpPr>
            <a:spLocks noGrp="1"/>
          </p:cNvSpPr>
          <p:nvPr>
            <p:ph type="title"/>
          </p:nvPr>
        </p:nvSpPr>
        <p:spPr>
          <a:xfrm>
            <a:off x="841247" y="978619"/>
            <a:ext cx="3410712" cy="1106424"/>
          </a:xfrm>
        </p:spPr>
        <p:txBody>
          <a:bodyPr>
            <a:noAutofit/>
          </a:bodyPr>
          <a:lstStyle/>
          <a:p>
            <a:r>
              <a:rPr lang="en-US" sz="4800" kern="100" dirty="0">
                <a:latin typeface="Calibri" panose="020F0502020204030204" pitchFamily="34" charset="0"/>
              </a:rPr>
              <a:t>Creative Writing </a:t>
            </a:r>
            <a:endParaRPr lang="en-LV" sz="4800"/>
          </a:p>
        </p:txBody>
      </p:sp>
      <p:sp>
        <p:nvSpPr>
          <p:cNvPr id="17"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782D46F-5BE6-E1EC-589D-23A003341A9F}"/>
              </a:ext>
            </a:extLst>
          </p:cNvPr>
          <p:cNvSpPr>
            <a:spLocks noGrp="1"/>
          </p:cNvSpPr>
          <p:nvPr>
            <p:ph idx="1"/>
          </p:nvPr>
        </p:nvSpPr>
        <p:spPr>
          <a:xfrm>
            <a:off x="841247" y="2359152"/>
            <a:ext cx="3410712" cy="3425043"/>
          </a:xfrm>
        </p:spPr>
        <p:txBody>
          <a:bodyPr>
            <a:normAutofit/>
          </a:bodyPr>
          <a:lstStyle/>
          <a:p>
            <a:pPr algn="l" rtl="0">
              <a:spcBef>
                <a:spcPts val="0"/>
              </a:spcBef>
              <a:spcAft>
                <a:spcPts val="0"/>
              </a:spcAft>
            </a:pPr>
            <a:r>
              <a:rPr lang="en-GB" sz="3600" b="0" i="0" u="none" strike="noStrike" dirty="0">
                <a:solidFill>
                  <a:srgbClr val="000000"/>
                </a:solidFill>
                <a:effectLst/>
                <a:latin typeface="Arial" panose="020B0604020202020204" pitchFamily="34" charset="0"/>
              </a:rPr>
              <a:t>Name Acronym</a:t>
            </a:r>
            <a:endParaRPr lang="en-GB" sz="3600" b="1" i="0" u="none" strike="noStrike" dirty="0">
              <a:solidFill>
                <a:srgbClr val="000000"/>
              </a:solidFill>
              <a:effectLst/>
              <a:latin typeface="Arial" panose="020B0604020202020204" pitchFamily="34" charset="0"/>
            </a:endParaRPr>
          </a:p>
          <a:p>
            <a:endParaRPr lang="en-GB" sz="1700" dirty="0"/>
          </a:p>
          <a:p>
            <a:endParaRPr lang="en-LV" sz="1700" dirty="0"/>
          </a:p>
        </p:txBody>
      </p:sp>
      <p:sp>
        <p:nvSpPr>
          <p:cNvPr id="5" name="TextBox 4">
            <a:extLst>
              <a:ext uri="{FF2B5EF4-FFF2-40B4-BE49-F238E27FC236}">
                <a16:creationId xmlns:a16="http://schemas.microsoft.com/office/drawing/2014/main" id="{22E8F984-15E5-3092-8E73-A335C0CD6565}"/>
              </a:ext>
            </a:extLst>
          </p:cNvPr>
          <p:cNvSpPr txBox="1"/>
          <p:nvPr/>
        </p:nvSpPr>
        <p:spPr>
          <a:xfrm>
            <a:off x="4752966" y="1874520"/>
            <a:ext cx="6096000" cy="2862322"/>
          </a:xfrm>
          <a:prstGeom prst="rect">
            <a:avLst/>
          </a:prstGeom>
          <a:noFill/>
        </p:spPr>
        <p:txBody>
          <a:bodyPr wrap="square">
            <a:spAutoFit/>
          </a:bodyPr>
          <a:lstStyle/>
          <a:p>
            <a:pPr algn="ctr" rtl="0" fontAlgn="base">
              <a:spcBef>
                <a:spcPts val="0"/>
              </a:spcBef>
              <a:spcAft>
                <a:spcPts val="0"/>
              </a:spcAft>
              <a:buFont typeface="Arial" panose="020B0604020202020204" pitchFamily="34" charset="0"/>
              <a:buChar char="•"/>
            </a:pPr>
            <a:r>
              <a:rPr lang="en-GB" sz="3600" b="1" i="0" u="none" strike="noStrike" dirty="0">
                <a:effectLst/>
                <a:latin typeface="Arial" panose="020B0604020202020204" pitchFamily="34" charset="0"/>
              </a:rPr>
              <a:t>Distinguished</a:t>
            </a:r>
          </a:p>
          <a:p>
            <a:pPr algn="ctr" rtl="0" fontAlgn="base">
              <a:spcBef>
                <a:spcPts val="0"/>
              </a:spcBef>
              <a:spcAft>
                <a:spcPts val="0"/>
              </a:spcAft>
              <a:buFont typeface="Arial" panose="020B0604020202020204" pitchFamily="34" charset="0"/>
              <a:buChar char="•"/>
            </a:pPr>
            <a:r>
              <a:rPr lang="en-GB" sz="3600" b="1" i="0" u="none" strike="noStrike" dirty="0">
                <a:effectLst/>
                <a:latin typeface="Arial" panose="020B0604020202020204" pitchFamily="34" charset="0"/>
              </a:rPr>
              <a:t>Aspiring</a:t>
            </a:r>
          </a:p>
          <a:p>
            <a:pPr algn="ctr" rtl="0" fontAlgn="base">
              <a:spcBef>
                <a:spcPts val="0"/>
              </a:spcBef>
              <a:spcAft>
                <a:spcPts val="0"/>
              </a:spcAft>
              <a:buFont typeface="Arial" panose="020B0604020202020204" pitchFamily="34" charset="0"/>
              <a:buChar char="•"/>
            </a:pPr>
            <a:r>
              <a:rPr lang="en-GB" sz="3600" b="1" i="0" u="none" strike="noStrike" dirty="0">
                <a:effectLst/>
                <a:latin typeface="Arial" panose="020B0604020202020204" pitchFamily="34" charset="0"/>
              </a:rPr>
              <a:t>Venturesome</a:t>
            </a:r>
          </a:p>
          <a:p>
            <a:pPr algn="ctr" rtl="0" fontAlgn="base">
              <a:spcBef>
                <a:spcPts val="0"/>
              </a:spcBef>
              <a:spcAft>
                <a:spcPts val="0"/>
              </a:spcAft>
              <a:buFont typeface="Arial" panose="020B0604020202020204" pitchFamily="34" charset="0"/>
              <a:buChar char="•"/>
            </a:pPr>
            <a:r>
              <a:rPr lang="en-GB" sz="3600" b="1" i="0" u="none" strike="noStrike" dirty="0">
                <a:effectLst/>
                <a:latin typeface="Arial" panose="020B0604020202020204" pitchFamily="34" charset="0"/>
              </a:rPr>
              <a:t>Interesting</a:t>
            </a:r>
          </a:p>
          <a:p>
            <a:pPr algn="ctr" rtl="0" fontAlgn="base">
              <a:spcBef>
                <a:spcPts val="0"/>
              </a:spcBef>
              <a:spcAft>
                <a:spcPts val="0"/>
              </a:spcAft>
              <a:buFont typeface="Arial" panose="020B0604020202020204" pitchFamily="34" charset="0"/>
              <a:buChar char="•"/>
            </a:pPr>
            <a:r>
              <a:rPr lang="en-GB" sz="3600" b="1" i="0" u="none" strike="noStrike" dirty="0">
                <a:effectLst/>
                <a:latin typeface="Arial" panose="020B0604020202020204" pitchFamily="34" charset="0"/>
              </a:rPr>
              <a:t>Debonair</a:t>
            </a:r>
          </a:p>
        </p:txBody>
      </p:sp>
    </p:spTree>
    <p:extLst>
      <p:ext uri="{BB962C8B-B14F-4D97-AF65-F5344CB8AC3E}">
        <p14:creationId xmlns:p14="http://schemas.microsoft.com/office/powerpoint/2010/main" val="1806039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9B9D38-3B66-5BAD-79F7-3A4C2DEFFCF3}"/>
              </a:ext>
            </a:extLst>
          </p:cNvPr>
          <p:cNvSpPr>
            <a:spLocks noGrp="1"/>
          </p:cNvSpPr>
          <p:nvPr>
            <p:ph type="title"/>
          </p:nvPr>
        </p:nvSpPr>
        <p:spPr>
          <a:xfrm>
            <a:off x="1285241" y="1008993"/>
            <a:ext cx="9231410" cy="3542045"/>
          </a:xfrm>
        </p:spPr>
        <p:txBody>
          <a:bodyPr vert="horz" lIns="91440" tIns="45720" rIns="91440" bIns="45720" rtlCol="0" anchor="b">
            <a:normAutofit/>
          </a:bodyPr>
          <a:lstStyle/>
          <a:p>
            <a:pPr algn="ctr"/>
            <a:r>
              <a:rPr lang="en-US" sz="7200" kern="1200" dirty="0">
                <a:solidFill>
                  <a:schemeClr val="tx1"/>
                </a:solidFill>
                <a:latin typeface="+mj-lt"/>
                <a:ea typeface="+mj-ea"/>
                <a:cs typeface="+mj-cs"/>
              </a:rPr>
              <a:t>Any other forms of creative Writing?</a:t>
            </a:r>
          </a:p>
        </p:txBody>
      </p:sp>
    </p:spTree>
    <p:extLst>
      <p:ext uri="{BB962C8B-B14F-4D97-AF65-F5344CB8AC3E}">
        <p14:creationId xmlns:p14="http://schemas.microsoft.com/office/powerpoint/2010/main" val="544425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4F2B-A6A9-FE66-B9B8-22C4415190DA}"/>
              </a:ext>
            </a:extLst>
          </p:cNvPr>
          <p:cNvSpPr>
            <a:spLocks noGrp="1"/>
          </p:cNvSpPr>
          <p:nvPr>
            <p:ph type="title"/>
          </p:nvPr>
        </p:nvSpPr>
        <p:spPr>
          <a:xfrm>
            <a:off x="838200" y="375635"/>
            <a:ext cx="10515600" cy="1325563"/>
          </a:xfrm>
        </p:spPr>
        <p:txBody>
          <a:bodyPr>
            <a:normAutofit/>
          </a:bodyPr>
          <a:lstStyle/>
          <a:p>
            <a:r>
              <a:rPr lang="en-LV" sz="4800" kern="100" dirty="0">
                <a:solidFill>
                  <a:srgbClr val="000000"/>
                </a:solidFill>
                <a:effectLst/>
                <a:latin typeface="Calibri" panose="020F0502020204030204" pitchFamily="34" charset="0"/>
                <a:ea typeface="Calibri" panose="020F0502020204030204" pitchFamily="34" charset="0"/>
              </a:rPr>
              <a:t>WHY?</a:t>
            </a:r>
            <a:endParaRPr lang="en-LV" sz="4800" dirty="0"/>
          </a:p>
        </p:txBody>
      </p:sp>
      <p:sp>
        <p:nvSpPr>
          <p:cNvPr id="3" name="Content Placeholder 2">
            <a:extLst>
              <a:ext uri="{FF2B5EF4-FFF2-40B4-BE49-F238E27FC236}">
                <a16:creationId xmlns:a16="http://schemas.microsoft.com/office/drawing/2014/main" id="{7010C6DC-975A-C902-2640-49666E3741AF}"/>
              </a:ext>
            </a:extLst>
          </p:cNvPr>
          <p:cNvSpPr>
            <a:spLocks noGrp="1"/>
          </p:cNvSpPr>
          <p:nvPr>
            <p:ph idx="1"/>
          </p:nvPr>
        </p:nvSpPr>
        <p:spPr/>
        <p:txBody>
          <a:bodyPr/>
          <a:lstStyle/>
          <a:p>
            <a:pPr marL="342900" marR="35560" lvl="0" indent="-342900">
              <a:lnSpc>
                <a:spcPct val="107000"/>
              </a:lnSpc>
              <a:spcAft>
                <a:spcPts val="0"/>
              </a:spcAft>
              <a:buFont typeface="Calibri" panose="020F0502020204030204" pitchFamily="34" charset="0"/>
              <a:buChar char="-"/>
            </a:pPr>
            <a:endParaRPr lang="en-LV" sz="1800" kern="100" dirty="0">
              <a:solidFill>
                <a:srgbClr val="000000"/>
              </a:solidFill>
              <a:effectLst/>
              <a:latin typeface="Calibri" panose="020F0502020204030204" pitchFamily="34" charset="0"/>
              <a:ea typeface="Calibri" panose="020F0502020204030204" pitchFamily="34" charset="0"/>
            </a:endParaRPr>
          </a:p>
          <a:p>
            <a:r>
              <a:rPr lang="en-GB" sz="3600" dirty="0">
                <a:solidFill>
                  <a:srgbClr val="04534B"/>
                </a:solidFill>
                <a:latin typeface="Helvetica" pitchFamily="2" charset="0"/>
              </a:rPr>
              <a:t>Poems are short </a:t>
            </a:r>
            <a:endParaRPr lang="en-GB" sz="3600" dirty="0">
              <a:solidFill>
                <a:srgbClr val="04534B"/>
              </a:solidFill>
              <a:effectLst/>
              <a:latin typeface="Helvetica" pitchFamily="2" charset="0"/>
            </a:endParaRPr>
          </a:p>
          <a:p>
            <a:r>
              <a:rPr lang="en-GB" sz="3600" dirty="0">
                <a:solidFill>
                  <a:srgbClr val="04534B"/>
                </a:solidFill>
                <a:effectLst/>
                <a:latin typeface="Helvetica" pitchFamily="2" charset="0"/>
              </a:rPr>
              <a:t>A dynamic way to introduce students to poetry</a:t>
            </a:r>
          </a:p>
          <a:p>
            <a:r>
              <a:rPr lang="en-GB" sz="3600" dirty="0">
                <a:solidFill>
                  <a:srgbClr val="04534B"/>
                </a:solidFill>
                <a:latin typeface="Helvetica" pitchFamily="2" charset="0"/>
              </a:rPr>
              <a:t>Easy to implement</a:t>
            </a:r>
          </a:p>
          <a:p>
            <a:r>
              <a:rPr lang="en-GB" sz="3600" dirty="0">
                <a:solidFill>
                  <a:srgbClr val="04534B"/>
                </a:solidFill>
                <a:effectLst/>
                <a:latin typeface="Helvetica" pitchFamily="2" charset="0"/>
              </a:rPr>
              <a:t>Inspires learning</a:t>
            </a:r>
          </a:p>
          <a:p>
            <a:endParaRPr lang="en-LV" dirty="0"/>
          </a:p>
        </p:txBody>
      </p:sp>
    </p:spTree>
    <p:extLst>
      <p:ext uri="{BB962C8B-B14F-4D97-AF65-F5344CB8AC3E}">
        <p14:creationId xmlns:p14="http://schemas.microsoft.com/office/powerpoint/2010/main" val="1939698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F8A958-4DA3-8661-4033-920604E006BD}"/>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1DB2D15-91D5-B2B1-C8C0-3EA111522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FC50949E-16AE-D41B-D3F6-5D0959A4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D69D894-E1BF-1EF6-090E-1F249148A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E3A21D-324C-E879-B89E-317DAE3B8177}"/>
              </a:ext>
            </a:extLst>
          </p:cNvPr>
          <p:cNvSpPr>
            <a:spLocks noGrp="1"/>
          </p:cNvSpPr>
          <p:nvPr>
            <p:ph type="title"/>
          </p:nvPr>
        </p:nvSpPr>
        <p:spPr>
          <a:xfrm>
            <a:off x="1285241" y="1008993"/>
            <a:ext cx="9231410" cy="3542045"/>
          </a:xfrm>
        </p:spPr>
        <p:txBody>
          <a:bodyPr vert="horz" lIns="91440" tIns="45720" rIns="91440" bIns="45720" rtlCol="0" anchor="b">
            <a:normAutofit/>
          </a:bodyPr>
          <a:lstStyle/>
          <a:p>
            <a:pPr algn="ctr"/>
            <a:r>
              <a:rPr lang="en-US" sz="7200" dirty="0"/>
              <a:t>Thank you for your attention. </a:t>
            </a:r>
            <a:br>
              <a:rPr lang="en-US" sz="7200" dirty="0"/>
            </a:br>
            <a:r>
              <a:rPr lang="en-US" sz="7200" dirty="0"/>
              <a:t>Any questions</a:t>
            </a:r>
            <a:r>
              <a:rPr lang="en-US" sz="7200" kern="1200" dirty="0">
                <a:solidFill>
                  <a:schemeClr val="tx1"/>
                </a:solidFill>
                <a:latin typeface="+mj-lt"/>
                <a:ea typeface="+mj-ea"/>
                <a:cs typeface="+mj-cs"/>
              </a:rPr>
              <a:t>?</a:t>
            </a:r>
          </a:p>
        </p:txBody>
      </p:sp>
    </p:spTree>
    <p:extLst>
      <p:ext uri="{BB962C8B-B14F-4D97-AF65-F5344CB8AC3E}">
        <p14:creationId xmlns:p14="http://schemas.microsoft.com/office/powerpoint/2010/main" val="3677295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ue card with a qr code&#10;&#10;AI-generated content may be incorrect.">
            <a:extLst>
              <a:ext uri="{FF2B5EF4-FFF2-40B4-BE49-F238E27FC236}">
                <a16:creationId xmlns:a16="http://schemas.microsoft.com/office/drawing/2014/main" id="{8F37642D-4FE5-5A2C-4738-BE07C71D2D51}"/>
              </a:ext>
            </a:extLst>
          </p:cNvPr>
          <p:cNvPicPr>
            <a:picLocks noChangeAspect="1"/>
          </p:cNvPicPr>
          <p:nvPr/>
        </p:nvPicPr>
        <p:blipFill>
          <a:blip r:embed="rId2"/>
          <a:srcRect r="3" b="76"/>
          <a:stretch>
            <a:fillRect/>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48"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369E23-12CE-F5F2-67AA-E41FF10E467B}"/>
              </a:ext>
            </a:extLst>
          </p:cNvPr>
          <p:cNvSpPr>
            <a:spLocks noGrp="1"/>
          </p:cNvSpPr>
          <p:nvPr>
            <p:ph type="title"/>
          </p:nvPr>
        </p:nvSpPr>
        <p:spPr>
          <a:xfrm>
            <a:off x="5827048" y="407987"/>
            <a:ext cx="5721484" cy="1325563"/>
          </a:xfrm>
        </p:spPr>
        <p:txBody>
          <a:bodyPr vert="horz" lIns="91440" tIns="45720" rIns="91440" bIns="45720" rtlCol="0">
            <a:normAutofit/>
          </a:bodyPr>
          <a:lstStyle/>
          <a:p>
            <a:br>
              <a:rPr lang="en-US" kern="1200">
                <a:effectLst/>
                <a:latin typeface="+mj-lt"/>
                <a:ea typeface="+mj-ea"/>
                <a:cs typeface="+mj-cs"/>
              </a:rPr>
            </a:br>
            <a:endParaRPr lang="en-US" kern="1200">
              <a:latin typeface="+mj-lt"/>
              <a:ea typeface="+mj-ea"/>
              <a:cs typeface="+mj-cs"/>
            </a:endParaRPr>
          </a:p>
        </p:txBody>
      </p:sp>
      <p:sp>
        <p:nvSpPr>
          <p:cNvPr id="20" name="Content Placeholder 2">
            <a:extLst>
              <a:ext uri="{FF2B5EF4-FFF2-40B4-BE49-F238E27FC236}">
                <a16:creationId xmlns:a16="http://schemas.microsoft.com/office/drawing/2014/main" id="{2256ECCF-A5CA-F360-5DFA-0D65F07683B3}"/>
              </a:ext>
            </a:extLst>
          </p:cNvPr>
          <p:cNvSpPr>
            <a:spLocks noGrp="1"/>
          </p:cNvSpPr>
          <p:nvPr>
            <p:ph idx="1"/>
          </p:nvPr>
        </p:nvSpPr>
        <p:spPr>
          <a:xfrm>
            <a:off x="5827048" y="1868487"/>
            <a:ext cx="5721484" cy="4351338"/>
          </a:xfrm>
        </p:spPr>
        <p:txBody>
          <a:bodyPr vert="horz" lIns="91440" tIns="45720" rIns="91440" bIns="45720" rtlCol="0">
            <a:normAutofit/>
          </a:bodyPr>
          <a:lstStyle/>
          <a:p>
            <a:pPr marL="0" marR="35560"/>
            <a:r>
              <a:rPr lang="en-US"/>
              <a:t>Diana Bolgare </a:t>
            </a:r>
          </a:p>
          <a:p>
            <a:pPr marL="0" marR="35560" indent="0">
              <a:buNone/>
            </a:pPr>
            <a:r>
              <a:rPr lang="en-US"/>
              <a:t>(371 22300743 </a:t>
            </a:r>
            <a:r>
              <a:rPr lang="en-US" err="1"/>
              <a:t>sms</a:t>
            </a:r>
            <a:r>
              <a:rPr lang="en-US"/>
              <a:t>) </a:t>
            </a:r>
          </a:p>
          <a:p>
            <a:pPr marL="0" marR="35560" lvl="0"/>
            <a:endParaRPr lang="en-US"/>
          </a:p>
          <a:p>
            <a:pPr marL="0" marR="35560"/>
            <a:r>
              <a:rPr lang="en-US"/>
              <a:t>Poetry in My Heart♥️ 2025</a:t>
            </a:r>
          </a:p>
          <a:p>
            <a:pPr marL="0" marR="35560" lvl="0"/>
            <a:r>
              <a:rPr lang="en-US">
                <a:hlinkClick r:id="rId3"/>
              </a:rPr>
              <a:t>https://poetry.dlc.lv</a:t>
            </a:r>
            <a:endParaRPr lang="en-US"/>
          </a:p>
          <a:p>
            <a:pPr marL="0" marR="35560" lvl="0"/>
            <a:endParaRPr lang="en-US"/>
          </a:p>
          <a:p>
            <a:pPr marL="0" marR="35560" lvl="0"/>
            <a:r>
              <a:rPr lang="en-US"/>
              <a:t>To join the Telegram group of teachers-participants </a:t>
            </a:r>
            <a:r>
              <a:rPr lang="en-US">
                <a:hlinkClick r:id="rId4"/>
              </a:rPr>
              <a:t>https://t.me/+rjFtzTTkXIA5YTA0</a:t>
            </a:r>
            <a:endParaRPr lang="en-US"/>
          </a:p>
          <a:p>
            <a:pPr marL="0" marR="35560" lvl="0"/>
            <a:endParaRPr lang="en-US">
              <a:effectLst/>
            </a:endParaRPr>
          </a:p>
          <a:p>
            <a:pPr marL="0" marR="35560"/>
            <a:endParaRPr lang="en-US">
              <a:effectLst/>
            </a:endParaRPr>
          </a:p>
          <a:p>
            <a:endParaRPr lang="en-US"/>
          </a:p>
        </p:txBody>
      </p:sp>
    </p:spTree>
    <p:extLst>
      <p:ext uri="{BB962C8B-B14F-4D97-AF65-F5344CB8AC3E}">
        <p14:creationId xmlns:p14="http://schemas.microsoft.com/office/powerpoint/2010/main" val="870494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4F2B-A6A9-FE66-B9B8-22C4415190DA}"/>
              </a:ext>
            </a:extLst>
          </p:cNvPr>
          <p:cNvSpPr>
            <a:spLocks noGrp="1"/>
          </p:cNvSpPr>
          <p:nvPr>
            <p:ph type="title"/>
          </p:nvPr>
        </p:nvSpPr>
        <p:spPr>
          <a:xfrm>
            <a:off x="838200" y="375635"/>
            <a:ext cx="10515600" cy="1325563"/>
          </a:xfrm>
        </p:spPr>
        <p:txBody>
          <a:bodyPr>
            <a:normAutofit/>
          </a:bodyPr>
          <a:lstStyle/>
          <a:p>
            <a:r>
              <a:rPr lang="en-LV" sz="4800" kern="100" dirty="0">
                <a:solidFill>
                  <a:srgbClr val="000000"/>
                </a:solidFill>
                <a:effectLst/>
                <a:latin typeface="Calibri" panose="020F0502020204030204" pitchFamily="34" charset="0"/>
                <a:ea typeface="Calibri" panose="020F0502020204030204" pitchFamily="34" charset="0"/>
              </a:rPr>
              <a:t>WHEN?</a:t>
            </a:r>
            <a:endParaRPr lang="en-LV" sz="4800" dirty="0"/>
          </a:p>
        </p:txBody>
      </p:sp>
      <p:sp>
        <p:nvSpPr>
          <p:cNvPr id="3" name="Content Placeholder 2">
            <a:extLst>
              <a:ext uri="{FF2B5EF4-FFF2-40B4-BE49-F238E27FC236}">
                <a16:creationId xmlns:a16="http://schemas.microsoft.com/office/drawing/2014/main" id="{7010C6DC-975A-C902-2640-49666E3741AF}"/>
              </a:ext>
            </a:extLst>
          </p:cNvPr>
          <p:cNvSpPr>
            <a:spLocks noGrp="1"/>
          </p:cNvSpPr>
          <p:nvPr>
            <p:ph idx="1"/>
          </p:nvPr>
        </p:nvSpPr>
        <p:spPr/>
        <p:txBody>
          <a:bodyPr/>
          <a:lstStyle/>
          <a:p>
            <a:pPr marL="342900" marR="35560" lvl="0" indent="-342900">
              <a:lnSpc>
                <a:spcPct val="107000"/>
              </a:lnSpc>
              <a:spcAft>
                <a:spcPts val="0"/>
              </a:spcAft>
              <a:buFont typeface="Calibri" panose="020F0502020204030204" pitchFamily="34" charset="0"/>
              <a:buChar char="-"/>
            </a:pPr>
            <a:endParaRPr lang="en-LV" sz="1800" kern="100" dirty="0">
              <a:solidFill>
                <a:srgbClr val="000000"/>
              </a:solidFill>
              <a:effectLst/>
              <a:latin typeface="Calibri" panose="020F0502020204030204" pitchFamily="34" charset="0"/>
              <a:ea typeface="Calibri" panose="020F0502020204030204" pitchFamily="34" charset="0"/>
            </a:endParaRPr>
          </a:p>
          <a:p>
            <a:r>
              <a:rPr lang="en-GB" sz="3600" dirty="0">
                <a:solidFill>
                  <a:srgbClr val="04534B"/>
                </a:solidFill>
                <a:latin typeface="Helvetica" pitchFamily="2" charset="0"/>
              </a:rPr>
              <a:t>2025/26 School year Online phase from September until October 30, 2025</a:t>
            </a:r>
          </a:p>
          <a:p>
            <a:r>
              <a:rPr lang="en-GB" sz="3600" dirty="0">
                <a:solidFill>
                  <a:srgbClr val="04534B"/>
                </a:solidFill>
                <a:latin typeface="Helvetica" pitchFamily="2" charset="0"/>
              </a:rPr>
              <a:t>Offline Finals 30 November 2025, Theatre Museum, </a:t>
            </a:r>
            <a:r>
              <a:rPr lang="en-GB" sz="3600" dirty="0" err="1">
                <a:solidFill>
                  <a:srgbClr val="04534B"/>
                </a:solidFill>
                <a:latin typeface="Helvetica" pitchFamily="2" charset="0"/>
              </a:rPr>
              <a:t>Ed.Smilga</a:t>
            </a:r>
            <a:r>
              <a:rPr lang="en-GB" sz="3600" dirty="0">
                <a:solidFill>
                  <a:srgbClr val="04534B"/>
                </a:solidFill>
                <a:latin typeface="Helvetica" pitchFamily="2" charset="0"/>
              </a:rPr>
              <a:t> 37 Riga, Latvia </a:t>
            </a:r>
          </a:p>
          <a:p>
            <a:pPr marL="0" indent="0">
              <a:buNone/>
            </a:pPr>
            <a:endParaRPr lang="en-LV" dirty="0"/>
          </a:p>
        </p:txBody>
      </p:sp>
    </p:spTree>
    <p:extLst>
      <p:ext uri="{BB962C8B-B14F-4D97-AF65-F5344CB8AC3E}">
        <p14:creationId xmlns:p14="http://schemas.microsoft.com/office/powerpoint/2010/main" val="1197488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4F2B-A6A9-FE66-B9B8-22C4415190DA}"/>
              </a:ext>
            </a:extLst>
          </p:cNvPr>
          <p:cNvSpPr>
            <a:spLocks noGrp="1"/>
          </p:cNvSpPr>
          <p:nvPr>
            <p:ph type="title"/>
          </p:nvPr>
        </p:nvSpPr>
        <p:spPr>
          <a:xfrm>
            <a:off x="838200" y="375635"/>
            <a:ext cx="10515600" cy="1325563"/>
          </a:xfrm>
        </p:spPr>
        <p:txBody>
          <a:bodyPr>
            <a:normAutofit fontScale="90000"/>
          </a:bodyPr>
          <a:lstStyle/>
          <a:p>
            <a:br>
              <a:rPr lang="en-LV" sz="4400" kern="100">
                <a:solidFill>
                  <a:srgbClr val="000000"/>
                </a:solidFill>
                <a:effectLst/>
                <a:latin typeface="Calibri" panose="020F0502020204030204" pitchFamily="34" charset="0"/>
                <a:ea typeface="Calibri" panose="020F0502020204030204" pitchFamily="34" charset="0"/>
              </a:rPr>
            </a:br>
            <a:r>
              <a:rPr lang="en-LV" sz="4900" kern="100">
                <a:solidFill>
                  <a:srgbClr val="000000"/>
                </a:solidFill>
                <a:effectLst/>
                <a:latin typeface="Calibri" panose="020F0502020204030204" pitchFamily="34" charset="0"/>
                <a:ea typeface="Calibri" panose="020F0502020204030204" pitchFamily="34" charset="0"/>
              </a:rPr>
              <a:t>HOW</a:t>
            </a:r>
            <a:r>
              <a:rPr lang="en-GB" sz="4900" dirty="0">
                <a:solidFill>
                  <a:srgbClr val="364485"/>
                </a:solidFill>
                <a:effectLst/>
                <a:latin typeface="Helvetica" pitchFamily="2" charset="0"/>
              </a:rPr>
              <a:t>?</a:t>
            </a:r>
            <a:br>
              <a:rPr lang="en-GB" sz="4900" dirty="0">
                <a:solidFill>
                  <a:srgbClr val="364485"/>
                </a:solidFill>
                <a:effectLst/>
                <a:latin typeface="Helvetica" pitchFamily="2" charset="0"/>
              </a:rPr>
            </a:br>
            <a:endParaRPr lang="en-LV" sz="4900" dirty="0"/>
          </a:p>
        </p:txBody>
      </p:sp>
      <p:sp>
        <p:nvSpPr>
          <p:cNvPr id="3" name="Content Placeholder 2">
            <a:extLst>
              <a:ext uri="{FF2B5EF4-FFF2-40B4-BE49-F238E27FC236}">
                <a16:creationId xmlns:a16="http://schemas.microsoft.com/office/drawing/2014/main" id="{7010C6DC-975A-C902-2640-49666E3741AF}"/>
              </a:ext>
            </a:extLst>
          </p:cNvPr>
          <p:cNvSpPr>
            <a:spLocks noGrp="1"/>
          </p:cNvSpPr>
          <p:nvPr>
            <p:ph idx="1"/>
          </p:nvPr>
        </p:nvSpPr>
        <p:spPr/>
        <p:txBody>
          <a:bodyPr>
            <a:normAutofit fontScale="92500" lnSpcReduction="20000"/>
          </a:bodyPr>
          <a:lstStyle/>
          <a:p>
            <a:pPr marL="342900" marR="35560" lvl="0" indent="-342900">
              <a:lnSpc>
                <a:spcPct val="107000"/>
              </a:lnSpc>
              <a:spcAft>
                <a:spcPts val="0"/>
              </a:spcAft>
              <a:buFont typeface="Calibri" panose="020F0502020204030204" pitchFamily="34" charset="0"/>
              <a:buChar char="-"/>
            </a:pPr>
            <a:endParaRPr lang="en-LV" sz="1800" kern="100" dirty="0">
              <a:solidFill>
                <a:srgbClr val="000000"/>
              </a:solidFill>
              <a:effectLst/>
              <a:latin typeface="Calibri" panose="020F0502020204030204" pitchFamily="34" charset="0"/>
              <a:ea typeface="Calibri" panose="020F0502020204030204" pitchFamily="34" charset="0"/>
            </a:endParaRPr>
          </a:p>
          <a:p>
            <a:r>
              <a:rPr lang="en-GB" dirty="0">
                <a:solidFill>
                  <a:srgbClr val="141413"/>
                </a:solidFill>
                <a:effectLst/>
                <a:latin typeface="Helvetica" pitchFamily="2" charset="0"/>
              </a:rPr>
              <a:t>A teacher makes Poetry in My Heart optional to all their students to receive extra credit.</a:t>
            </a:r>
          </a:p>
          <a:p>
            <a:r>
              <a:rPr lang="en-GB" dirty="0">
                <a:solidFill>
                  <a:srgbClr val="141413"/>
                </a:solidFill>
                <a:latin typeface="Helvetica" pitchFamily="2" charset="0"/>
              </a:rPr>
              <a:t>Actual work on the poem </a:t>
            </a:r>
            <a:endParaRPr lang="en-GB" dirty="0">
              <a:solidFill>
                <a:srgbClr val="141413"/>
              </a:solidFill>
              <a:effectLst/>
              <a:latin typeface="Helvetica" pitchFamily="2" charset="0"/>
            </a:endParaRPr>
          </a:p>
          <a:p>
            <a:r>
              <a:rPr lang="en-GB" dirty="0">
                <a:solidFill>
                  <a:srgbClr val="141413"/>
                </a:solidFill>
                <a:effectLst/>
                <a:latin typeface="Helvetica" pitchFamily="2" charset="0"/>
              </a:rPr>
              <a:t>A student records a poem and submits the link to the file with their reading via the Google Form until 30 </a:t>
            </a:r>
            <a:r>
              <a:rPr lang="en-GB" dirty="0">
                <a:solidFill>
                  <a:srgbClr val="141413"/>
                </a:solidFill>
                <a:latin typeface="Helvetica" pitchFamily="2" charset="0"/>
              </a:rPr>
              <a:t>October </a:t>
            </a:r>
            <a:r>
              <a:rPr lang="en-GB" dirty="0">
                <a:solidFill>
                  <a:srgbClr val="141413"/>
                </a:solidFill>
                <a:latin typeface="Helvetica" pitchFamily="2" charset="0"/>
                <a:hlinkClick r:id="rId2"/>
              </a:rPr>
              <a:t>https://forms.gle/abLL3H4u8muTQRDg8</a:t>
            </a:r>
            <a:r>
              <a:rPr lang="en-GB" dirty="0">
                <a:solidFill>
                  <a:srgbClr val="141413"/>
                </a:solidFill>
                <a:latin typeface="Helvetica" pitchFamily="2" charset="0"/>
              </a:rPr>
              <a:t> </a:t>
            </a:r>
          </a:p>
          <a:p>
            <a:r>
              <a:rPr lang="en-GB" dirty="0">
                <a:solidFill>
                  <a:srgbClr val="141413"/>
                </a:solidFill>
                <a:effectLst/>
                <a:latin typeface="Helvetica" pitchFamily="2" charset="0"/>
              </a:rPr>
              <a:t>The form is to be submitted by a parent or guardian.</a:t>
            </a:r>
          </a:p>
          <a:p>
            <a:r>
              <a:rPr lang="en-GB" dirty="0">
                <a:solidFill>
                  <a:srgbClr val="141413"/>
                </a:solidFill>
                <a:effectLst/>
                <a:latin typeface="Helvetica" pitchFamily="2" charset="0"/>
              </a:rPr>
              <a:t>The winners of the online phase move on to the next level of the  competition – offline finals.</a:t>
            </a:r>
          </a:p>
          <a:p>
            <a:r>
              <a:rPr lang="en-GB" dirty="0">
                <a:solidFill>
                  <a:srgbClr val="141413"/>
                </a:solidFill>
                <a:latin typeface="Helvetica" pitchFamily="2" charset="0"/>
              </a:rPr>
              <a:t>The winner of the offline finals receives a valuable prize (to be discussed and confirmed).</a:t>
            </a:r>
            <a:endParaRPr lang="en-GB" dirty="0">
              <a:solidFill>
                <a:srgbClr val="141413"/>
              </a:solidFill>
              <a:effectLst/>
              <a:latin typeface="Helvetica" pitchFamily="2" charset="0"/>
            </a:endParaRPr>
          </a:p>
          <a:p>
            <a:endParaRPr lang="en-GB" dirty="0">
              <a:solidFill>
                <a:srgbClr val="04534B"/>
              </a:solidFill>
              <a:effectLst/>
              <a:latin typeface="Helvetica" pitchFamily="2" charset="0"/>
            </a:endParaRPr>
          </a:p>
          <a:p>
            <a:endParaRPr lang="en-LV" dirty="0"/>
          </a:p>
        </p:txBody>
      </p:sp>
    </p:spTree>
    <p:extLst>
      <p:ext uri="{BB962C8B-B14F-4D97-AF65-F5344CB8AC3E}">
        <p14:creationId xmlns:p14="http://schemas.microsoft.com/office/powerpoint/2010/main" val="3682357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4F2B-A6A9-FE66-B9B8-22C4415190DA}"/>
              </a:ext>
            </a:extLst>
          </p:cNvPr>
          <p:cNvSpPr>
            <a:spLocks noGrp="1"/>
          </p:cNvSpPr>
          <p:nvPr>
            <p:ph type="title"/>
          </p:nvPr>
        </p:nvSpPr>
        <p:spPr>
          <a:xfrm>
            <a:off x="838200" y="375635"/>
            <a:ext cx="10515600" cy="1325563"/>
          </a:xfrm>
        </p:spPr>
        <p:txBody>
          <a:bodyPr>
            <a:normAutofit/>
          </a:bodyPr>
          <a:lstStyle/>
          <a:p>
            <a:r>
              <a:rPr lang="en-LV" sz="4800" kern="100" dirty="0">
                <a:solidFill>
                  <a:srgbClr val="000000"/>
                </a:solidFill>
                <a:effectLst/>
                <a:latin typeface="Calibri" panose="020F0502020204030204" pitchFamily="34" charset="0"/>
                <a:ea typeface="Calibri" panose="020F0502020204030204" pitchFamily="34" charset="0"/>
              </a:rPr>
              <a:t>Let’s start</a:t>
            </a:r>
            <a:endParaRPr lang="en-LV" sz="4800" dirty="0"/>
          </a:p>
        </p:txBody>
      </p:sp>
      <p:sp>
        <p:nvSpPr>
          <p:cNvPr id="3" name="Content Placeholder 2">
            <a:extLst>
              <a:ext uri="{FF2B5EF4-FFF2-40B4-BE49-F238E27FC236}">
                <a16:creationId xmlns:a16="http://schemas.microsoft.com/office/drawing/2014/main" id="{7010C6DC-975A-C902-2640-49666E3741AF}"/>
              </a:ext>
            </a:extLst>
          </p:cNvPr>
          <p:cNvSpPr>
            <a:spLocks noGrp="1"/>
          </p:cNvSpPr>
          <p:nvPr>
            <p:ph idx="1"/>
          </p:nvPr>
        </p:nvSpPr>
        <p:spPr/>
        <p:txBody>
          <a:bodyPr>
            <a:normAutofit lnSpcReduction="10000"/>
          </a:bodyPr>
          <a:lstStyle/>
          <a:p>
            <a:pPr marL="342900" marR="35560" lvl="0" indent="-342900">
              <a:lnSpc>
                <a:spcPct val="107000"/>
              </a:lnSpc>
              <a:spcAft>
                <a:spcPts val="0"/>
              </a:spcAft>
              <a:buFont typeface="Calibri" panose="020F0502020204030204" pitchFamily="34" charset="0"/>
              <a:buChar char="-"/>
            </a:pPr>
            <a:endParaRPr lang="en-LV" sz="1800" kern="100" dirty="0">
              <a:solidFill>
                <a:srgbClr val="000000"/>
              </a:solidFill>
              <a:effectLst/>
              <a:latin typeface="Calibri" panose="020F0502020204030204" pitchFamily="34" charset="0"/>
              <a:ea typeface="Calibri" panose="020F0502020204030204" pitchFamily="34" charset="0"/>
            </a:endParaRPr>
          </a:p>
          <a:p>
            <a:pPr marL="0" indent="0">
              <a:buNone/>
            </a:pPr>
            <a:r>
              <a:rPr lang="en-GB" sz="3600" dirty="0">
                <a:solidFill>
                  <a:srgbClr val="04534B"/>
                </a:solidFill>
                <a:latin typeface="Helvetica" pitchFamily="2" charset="0"/>
              </a:rPr>
              <a:t>1. Explore the poems </a:t>
            </a:r>
          </a:p>
          <a:p>
            <a:endParaRPr lang="en-GB" sz="3600" dirty="0">
              <a:solidFill>
                <a:srgbClr val="04534B"/>
              </a:solidFill>
              <a:latin typeface="Helvetica" pitchFamily="2" charset="0"/>
            </a:endParaRPr>
          </a:p>
          <a:p>
            <a:r>
              <a:rPr lang="en-GB" sz="3600" dirty="0">
                <a:solidFill>
                  <a:srgbClr val="04534B"/>
                </a:solidFill>
                <a:latin typeface="Helvetica" pitchFamily="2" charset="0"/>
                <a:hlinkClick r:id="rId2"/>
              </a:rPr>
              <a:t>https://www.poetryoutloud.org/search/?type=poem</a:t>
            </a:r>
            <a:endParaRPr lang="en-GB" sz="3600" dirty="0">
              <a:solidFill>
                <a:srgbClr val="04534B"/>
              </a:solidFill>
              <a:effectLst/>
              <a:latin typeface="Helvetica" pitchFamily="2" charset="0"/>
            </a:endParaRPr>
          </a:p>
          <a:p>
            <a:r>
              <a:rPr lang="en-GB" sz="3600" dirty="0">
                <a:solidFill>
                  <a:srgbClr val="04534B"/>
                </a:solidFill>
                <a:effectLst/>
                <a:latin typeface="Helvetica" pitchFamily="2" charset="0"/>
                <a:hlinkClick r:id="rId3"/>
              </a:rPr>
              <a:t>https://www.poetrybyheart.org.uk/poems</a:t>
            </a:r>
            <a:endParaRPr lang="en-GB" sz="3600" dirty="0">
              <a:solidFill>
                <a:srgbClr val="04534B"/>
              </a:solidFill>
              <a:effectLst/>
              <a:latin typeface="Helvetica" pitchFamily="2" charset="0"/>
            </a:endParaRPr>
          </a:p>
          <a:p>
            <a:r>
              <a:rPr lang="en-GB" sz="3600" dirty="0">
                <a:solidFill>
                  <a:srgbClr val="000000"/>
                </a:solidFill>
                <a:effectLst/>
                <a:latin typeface="Helvetica Neue" panose="02000503000000020004" pitchFamily="2" charset="0"/>
              </a:rPr>
              <a:t> </a:t>
            </a:r>
            <a:r>
              <a:rPr lang="en-GB" sz="3600" dirty="0">
                <a:solidFill>
                  <a:srgbClr val="1F6BC0"/>
                </a:solidFill>
                <a:latin typeface="Helvetica Neue" panose="02000503000000020004" pitchFamily="2" charset="0"/>
              </a:rPr>
              <a:t> https://</a:t>
            </a:r>
            <a:r>
              <a:rPr lang="en-GB" sz="3600" dirty="0" err="1">
                <a:solidFill>
                  <a:srgbClr val="1F6BC0"/>
                </a:solidFill>
                <a:latin typeface="Helvetica Neue" panose="02000503000000020004" pitchFamily="2" charset="0"/>
              </a:rPr>
              <a:t>poets.org</a:t>
            </a:r>
            <a:endParaRPr lang="en-GB" sz="3600" dirty="0">
              <a:solidFill>
                <a:srgbClr val="1F6BC0"/>
              </a:solidFill>
              <a:effectLst/>
              <a:latin typeface="Helvetica Neue" panose="02000503000000020004" pitchFamily="2" charset="0"/>
            </a:endParaRPr>
          </a:p>
          <a:p>
            <a:r>
              <a:rPr lang="en-GB" sz="3600" dirty="0">
                <a:solidFill>
                  <a:srgbClr val="1F6BC0"/>
                </a:solidFill>
                <a:latin typeface="Helvetica Neue" panose="02000503000000020004" pitchFamily="2" charset="0"/>
              </a:rPr>
              <a:t> any other source available </a:t>
            </a:r>
            <a:endParaRPr lang="en-GB" sz="3600" dirty="0">
              <a:solidFill>
                <a:srgbClr val="1F6BC0"/>
              </a:solidFill>
              <a:effectLst/>
              <a:latin typeface="Helvetica Neue" panose="02000503000000020004" pitchFamily="2" charset="0"/>
            </a:endParaRPr>
          </a:p>
          <a:p>
            <a:endParaRPr lang="en-LV" dirty="0"/>
          </a:p>
        </p:txBody>
      </p:sp>
    </p:spTree>
    <p:extLst>
      <p:ext uri="{BB962C8B-B14F-4D97-AF65-F5344CB8AC3E}">
        <p14:creationId xmlns:p14="http://schemas.microsoft.com/office/powerpoint/2010/main" val="2364474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4F2B-A6A9-FE66-B9B8-22C4415190DA}"/>
              </a:ext>
            </a:extLst>
          </p:cNvPr>
          <p:cNvSpPr>
            <a:spLocks noGrp="1"/>
          </p:cNvSpPr>
          <p:nvPr>
            <p:ph type="title"/>
          </p:nvPr>
        </p:nvSpPr>
        <p:spPr>
          <a:xfrm>
            <a:off x="838200" y="375635"/>
            <a:ext cx="10515600" cy="1325563"/>
          </a:xfrm>
        </p:spPr>
        <p:txBody>
          <a:bodyPr>
            <a:normAutofit/>
          </a:bodyPr>
          <a:lstStyle/>
          <a:p>
            <a:r>
              <a:rPr lang="en-LV" sz="4800" kern="100" dirty="0">
                <a:solidFill>
                  <a:srgbClr val="000000"/>
                </a:solidFill>
                <a:effectLst/>
                <a:latin typeface="Calibri" panose="020F0502020204030204" pitchFamily="34" charset="0"/>
                <a:ea typeface="Calibri" panose="020F0502020204030204" pitchFamily="34" charset="0"/>
              </a:rPr>
              <a:t>Let’s start</a:t>
            </a:r>
            <a:endParaRPr lang="en-LV" sz="4800" dirty="0"/>
          </a:p>
        </p:txBody>
      </p:sp>
      <p:sp>
        <p:nvSpPr>
          <p:cNvPr id="3" name="Content Placeholder 2">
            <a:extLst>
              <a:ext uri="{FF2B5EF4-FFF2-40B4-BE49-F238E27FC236}">
                <a16:creationId xmlns:a16="http://schemas.microsoft.com/office/drawing/2014/main" id="{7010C6DC-975A-C902-2640-49666E3741AF}"/>
              </a:ext>
            </a:extLst>
          </p:cNvPr>
          <p:cNvSpPr>
            <a:spLocks noGrp="1"/>
          </p:cNvSpPr>
          <p:nvPr>
            <p:ph idx="1"/>
          </p:nvPr>
        </p:nvSpPr>
        <p:spPr>
          <a:xfrm>
            <a:off x="650310" y="1600156"/>
            <a:ext cx="10515600" cy="4351338"/>
          </a:xfrm>
        </p:spPr>
        <p:txBody>
          <a:bodyPr>
            <a:normAutofit fontScale="70000" lnSpcReduction="20000"/>
          </a:bodyPr>
          <a:lstStyle/>
          <a:p>
            <a:pPr marL="342900" marR="35560" lvl="0" indent="-342900">
              <a:lnSpc>
                <a:spcPct val="107000"/>
              </a:lnSpc>
              <a:spcAft>
                <a:spcPts val="0"/>
              </a:spcAft>
              <a:buFont typeface="Calibri" panose="020F0502020204030204" pitchFamily="34" charset="0"/>
              <a:buChar char="-"/>
            </a:pPr>
            <a:endParaRPr lang="en-LV" sz="1800" kern="100" dirty="0">
              <a:solidFill>
                <a:srgbClr val="000000"/>
              </a:solidFill>
              <a:effectLst/>
              <a:latin typeface="Calibri" panose="020F0502020204030204" pitchFamily="34" charset="0"/>
              <a:ea typeface="Calibri" panose="020F0502020204030204" pitchFamily="34" charset="0"/>
            </a:endParaRPr>
          </a:p>
          <a:p>
            <a:pPr marL="0" indent="0">
              <a:buNone/>
            </a:pPr>
            <a:r>
              <a:rPr lang="en-GB" sz="3900" dirty="0">
                <a:latin typeface="Helvetica" pitchFamily="2" charset="0"/>
              </a:rPr>
              <a:t>2. Discuss the chosen poem.</a:t>
            </a:r>
          </a:p>
          <a:p>
            <a:pPr marL="0" indent="0">
              <a:buNone/>
            </a:pPr>
            <a:endParaRPr lang="en-GB" sz="3900" dirty="0">
              <a:latin typeface="Helvetica" pitchFamily="2" charset="0"/>
            </a:endParaRPr>
          </a:p>
          <a:p>
            <a:pPr marL="0" indent="0">
              <a:buNone/>
            </a:pPr>
            <a:r>
              <a:rPr lang="en-GB" sz="3900" dirty="0">
                <a:latin typeface="Helvetica" pitchFamily="2" charset="0"/>
              </a:rPr>
              <a:t>3. Help students memorize the poem. </a:t>
            </a:r>
          </a:p>
          <a:p>
            <a:pPr marL="0" indent="0">
              <a:buNone/>
            </a:pPr>
            <a:endParaRPr lang="en-GB" sz="3900" dirty="0">
              <a:latin typeface="Helvetica" pitchFamily="2" charset="0"/>
            </a:endParaRPr>
          </a:p>
          <a:p>
            <a:pPr marL="0" indent="0">
              <a:buNone/>
            </a:pPr>
            <a:r>
              <a:rPr lang="en-GB" sz="3900" dirty="0">
                <a:latin typeface="Helvetica" pitchFamily="2" charset="0"/>
              </a:rPr>
              <a:t>4. Record the poem. </a:t>
            </a:r>
          </a:p>
          <a:p>
            <a:pPr marL="0" indent="0">
              <a:buNone/>
            </a:pPr>
            <a:endParaRPr lang="en-GB" sz="3900" dirty="0">
              <a:latin typeface="Helvetica" pitchFamily="2" charset="0"/>
            </a:endParaRPr>
          </a:p>
          <a:p>
            <a:pPr marL="0" indent="0">
              <a:buNone/>
            </a:pPr>
            <a:r>
              <a:rPr lang="en-GB" sz="3900" dirty="0">
                <a:latin typeface="Helvetica" pitchFamily="2" charset="0"/>
              </a:rPr>
              <a:t>5. Send </a:t>
            </a:r>
            <a:r>
              <a:rPr lang="en-GB" sz="3900" dirty="0">
                <a:effectLst/>
                <a:latin typeface="Helvetica" pitchFamily="2" charset="0"/>
              </a:rPr>
              <a:t>the link via Google </a:t>
            </a:r>
            <a:r>
              <a:rPr lang="en-GB" sz="3900" dirty="0">
                <a:latin typeface="Helvetica" pitchFamily="2" charset="0"/>
              </a:rPr>
              <a:t>Form </a:t>
            </a:r>
            <a:r>
              <a:rPr lang="en-GB" sz="3900" dirty="0">
                <a:solidFill>
                  <a:srgbClr val="0563C1"/>
                </a:solidFill>
                <a:latin typeface="Helvetica" pitchFamily="2" charset="0"/>
                <a:hlinkClick r:id="rId2">
                  <a:extLst>
                    <a:ext uri="{A12FA001-AC4F-418D-AE19-62706E023703}">
                      <ahyp:hlinkClr xmlns:ahyp="http://schemas.microsoft.com/office/drawing/2018/hyperlinkcolor" val="tx"/>
                    </a:ext>
                  </a:extLst>
                </a:hlinkClick>
              </a:rPr>
              <a:t>https://forms.gle/</a:t>
            </a:r>
            <a:r>
              <a:rPr lang="en-GB" sz="3900" dirty="0">
                <a:latin typeface="Helvetica" pitchFamily="2" charset="0"/>
                <a:hlinkClick r:id="rId2">
                  <a:extLst>
                    <a:ext uri="{A12FA001-AC4F-418D-AE19-62706E023703}">
                      <ahyp:hlinkClr xmlns:ahyp="http://schemas.microsoft.com/office/drawing/2018/hyperlinkcolor" val="tx"/>
                    </a:ext>
                  </a:extLst>
                </a:hlinkClick>
              </a:rPr>
              <a:t>oC4Pf7x3413VKSSw7</a:t>
            </a:r>
            <a:endParaRPr lang="en-GB" sz="3900" dirty="0">
              <a:latin typeface="Helvetica" pitchFamily="2" charset="0"/>
            </a:endParaRPr>
          </a:p>
          <a:p>
            <a:pPr marL="0" indent="0">
              <a:buNone/>
            </a:pPr>
            <a:endParaRPr lang="en-GB" sz="3900" dirty="0">
              <a:latin typeface="Helvetica" pitchFamily="2" charset="0"/>
            </a:endParaRPr>
          </a:p>
          <a:p>
            <a:pPr marL="0" indent="0">
              <a:buNone/>
            </a:pPr>
            <a:r>
              <a:rPr lang="en-GB" sz="3900" dirty="0">
                <a:latin typeface="Helvetica" pitchFamily="2" charset="0"/>
              </a:rPr>
              <a:t>6. The form is to be submitted by a parent or guardian. </a:t>
            </a:r>
          </a:p>
        </p:txBody>
      </p:sp>
    </p:spTree>
    <p:extLst>
      <p:ext uri="{BB962C8B-B14F-4D97-AF65-F5344CB8AC3E}">
        <p14:creationId xmlns:p14="http://schemas.microsoft.com/office/powerpoint/2010/main" val="2150428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ED654D-EA67-C91E-C051-392AC2B96E24}"/>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60B88E-BF93-A67F-B763-CDE0789066DD}"/>
              </a:ext>
            </a:extLst>
          </p:cNvPr>
          <p:cNvSpPr>
            <a:spLocks noGrp="1"/>
          </p:cNvSpPr>
          <p:nvPr>
            <p:ph type="title"/>
          </p:nvPr>
        </p:nvSpPr>
        <p:spPr>
          <a:xfrm>
            <a:off x="836679" y="723898"/>
            <a:ext cx="6002110" cy="1495425"/>
          </a:xfrm>
        </p:spPr>
        <p:txBody>
          <a:bodyPr>
            <a:normAutofit/>
          </a:bodyPr>
          <a:lstStyle/>
          <a:p>
            <a:r>
              <a:rPr lang="en-US" sz="3700" kern="100" dirty="0">
                <a:effectLst/>
                <a:latin typeface="Calibri" panose="020F0502020204030204" pitchFamily="34" charset="0"/>
                <a:ea typeface="Calibri" panose="020F0502020204030204" pitchFamily="34" charset="0"/>
              </a:rPr>
              <a:t>How </a:t>
            </a:r>
            <a:r>
              <a:rPr lang="en-GB" sz="3700" dirty="0">
                <a:latin typeface="Helvetica" pitchFamily="2" charset="0"/>
              </a:rPr>
              <a:t>to work on the poem? </a:t>
            </a:r>
            <a:br>
              <a:rPr lang="en-GB" sz="3700" dirty="0">
                <a:latin typeface="Helvetica" pitchFamily="2" charset="0"/>
              </a:rPr>
            </a:br>
            <a:endParaRPr lang="en-LV" sz="3700"/>
          </a:p>
        </p:txBody>
      </p:sp>
      <p:sp>
        <p:nvSpPr>
          <p:cNvPr id="3" name="Content Placeholder 2">
            <a:extLst>
              <a:ext uri="{FF2B5EF4-FFF2-40B4-BE49-F238E27FC236}">
                <a16:creationId xmlns:a16="http://schemas.microsoft.com/office/drawing/2014/main" id="{D2E455C6-6199-1271-D5E4-F437B8C9A9AE}"/>
              </a:ext>
            </a:extLst>
          </p:cNvPr>
          <p:cNvSpPr>
            <a:spLocks noGrp="1"/>
          </p:cNvSpPr>
          <p:nvPr>
            <p:ph idx="1"/>
          </p:nvPr>
        </p:nvSpPr>
        <p:spPr>
          <a:xfrm>
            <a:off x="328863" y="1532021"/>
            <a:ext cx="6509927" cy="4602080"/>
          </a:xfrm>
        </p:spPr>
        <p:txBody>
          <a:bodyPr>
            <a:normAutofit fontScale="70000" lnSpcReduction="20000"/>
          </a:bodyPr>
          <a:lstStyle/>
          <a:p>
            <a:pPr marL="0" indent="0">
              <a:buNone/>
            </a:pPr>
            <a:r>
              <a:rPr lang="en-US" dirty="0"/>
              <a:t>Level 1</a:t>
            </a:r>
          </a:p>
          <a:p>
            <a:pPr marL="0" indent="0">
              <a:buNone/>
            </a:pPr>
            <a:r>
              <a:rPr lang="en-US" dirty="0"/>
              <a:t>Text Analysis:</a:t>
            </a:r>
          </a:p>
          <a:p>
            <a:pPr marL="514350" indent="-514350">
              <a:buAutoNum type="arabicPeriod"/>
            </a:pPr>
            <a:r>
              <a:rPr lang="en-US" dirty="0"/>
              <a:t>Summary</a:t>
            </a:r>
          </a:p>
          <a:p>
            <a:pPr marL="514350" indent="-514350">
              <a:buAutoNum type="arabicPeriod"/>
            </a:pPr>
            <a:r>
              <a:rPr lang="en-US" dirty="0"/>
              <a:t>Literary Devices </a:t>
            </a:r>
          </a:p>
          <a:p>
            <a:pPr marL="514350" indent="-514350">
              <a:buAutoNum type="arabicPeriod"/>
            </a:pPr>
            <a:r>
              <a:rPr lang="en-US" dirty="0"/>
              <a:t>Mood</a:t>
            </a:r>
          </a:p>
          <a:p>
            <a:pPr marL="514350" indent="-514350">
              <a:buAutoNum type="arabicPeriod"/>
            </a:pPr>
            <a:r>
              <a:rPr lang="en-US" dirty="0"/>
              <a:t>Why?</a:t>
            </a:r>
          </a:p>
          <a:p>
            <a:pPr marL="514350" indent="-514350">
              <a:buAutoNum type="arabicPeriod"/>
            </a:pPr>
            <a:r>
              <a:rPr lang="en-US" dirty="0"/>
              <a:t>Hidden message </a:t>
            </a:r>
          </a:p>
          <a:p>
            <a:pPr marL="514350" indent="-514350">
              <a:buAutoNum type="arabicPeriod"/>
            </a:pPr>
            <a:r>
              <a:rPr lang="en-US" dirty="0"/>
              <a:t>Illustration, word count, title, author, the poem itself</a:t>
            </a:r>
          </a:p>
          <a:p>
            <a:pPr marL="0" indent="0">
              <a:buNone/>
            </a:pPr>
            <a:r>
              <a:rPr lang="en-US" sz="2000" dirty="0"/>
              <a:t> </a:t>
            </a:r>
          </a:p>
          <a:p>
            <a:pPr marL="0" indent="0">
              <a:buNone/>
            </a:pPr>
            <a:endParaRPr lang="en-US" sz="2000" dirty="0"/>
          </a:p>
          <a:p>
            <a:pPr marL="0" indent="0">
              <a:buNone/>
            </a:pPr>
            <a:endParaRPr lang="en-US" sz="2000" dirty="0"/>
          </a:p>
          <a:p>
            <a:pPr marL="0" indent="0">
              <a:buNone/>
            </a:pPr>
            <a:r>
              <a:rPr lang="en-US" sz="2500" dirty="0"/>
              <a:t>Lesson Plan 29: Poetry assignment (Lesson </a:t>
            </a:r>
            <a:r>
              <a:rPr lang="en-US" sz="2500" dirty="0" err="1"/>
              <a:t>Plans_Literature</a:t>
            </a:r>
            <a:r>
              <a:rPr lang="en-US" sz="2500" dirty="0"/>
              <a:t> in a Foreign Language </a:t>
            </a:r>
            <a:r>
              <a:rPr lang="en-US" sz="2500" dirty="0" err="1"/>
              <a:t>Class_Tiltina.pdf</a:t>
            </a:r>
            <a:r>
              <a:rPr lang="en-US" sz="2500" dirty="0"/>
              <a:t>) “LITERATURE IN A FOREIGN LANGUAGE CLASS” A collection of ideas inspired by Erasmus+ cooperation partnerships in school education</a:t>
            </a:r>
          </a:p>
          <a:p>
            <a:endParaRPr lang="en-US" dirty="0"/>
          </a:p>
          <a:p>
            <a:endParaRPr lang="en-US" sz="2000" dirty="0"/>
          </a:p>
        </p:txBody>
      </p:sp>
      <p:pic>
        <p:nvPicPr>
          <p:cNvPr id="5" name="Picture 4" descr="A screenshot of a book&#10;&#10;AI-generated content may be incorrect.">
            <a:extLst>
              <a:ext uri="{FF2B5EF4-FFF2-40B4-BE49-F238E27FC236}">
                <a16:creationId xmlns:a16="http://schemas.microsoft.com/office/drawing/2014/main" id="{35601659-B99E-9A2E-AE51-43872472CD3E}"/>
              </a:ext>
            </a:extLst>
          </p:cNvPr>
          <p:cNvPicPr>
            <a:picLocks noChangeAspect="1"/>
          </p:cNvPicPr>
          <p:nvPr/>
        </p:nvPicPr>
        <p:blipFill>
          <a:blip r:embed="rId2"/>
          <a:srcRect r="3" b="2817"/>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1358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creenshot of a computer screen&#10;&#10;AI-generated content may be incorrect.">
            <a:extLst>
              <a:ext uri="{FF2B5EF4-FFF2-40B4-BE49-F238E27FC236}">
                <a16:creationId xmlns:a16="http://schemas.microsoft.com/office/drawing/2014/main" id="{1392AC39-8F47-F1D4-07ED-2F5B507DB189}"/>
              </a:ext>
            </a:extLst>
          </p:cNvPr>
          <p:cNvPicPr>
            <a:picLocks noGrp="1" noChangeAspect="1"/>
          </p:cNvPicPr>
          <p:nvPr>
            <p:ph idx="1"/>
          </p:nvPr>
        </p:nvPicPr>
        <p:blipFill>
          <a:blip r:embed="rId2"/>
          <a:srcRect b="1765"/>
          <a:stretch>
            <a:fillRect/>
          </a:stretch>
        </p:blipFill>
        <p:spPr>
          <a:xfrm>
            <a:off x="20" y="1282"/>
            <a:ext cx="12191980" cy="6856718"/>
          </a:xfrm>
          <a:prstGeom prst="rect">
            <a:avLst/>
          </a:prstGeom>
        </p:spPr>
      </p:pic>
    </p:spTree>
    <p:extLst>
      <p:ext uri="{BB962C8B-B14F-4D97-AF65-F5344CB8AC3E}">
        <p14:creationId xmlns:p14="http://schemas.microsoft.com/office/powerpoint/2010/main" val="29448273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7009</TotalTime>
  <Words>1056</Words>
  <Application>Microsoft Macintosh PowerPoint</Application>
  <PresentationFormat>Widescreen</PresentationFormat>
  <Paragraphs>197</Paragraphs>
  <Slides>31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Aptos</vt:lpstr>
      <vt:lpstr>Arial</vt:lpstr>
      <vt:lpstr>Calibri</vt:lpstr>
      <vt:lpstr>Calibri Light</vt:lpstr>
      <vt:lpstr>Helvetica</vt:lpstr>
      <vt:lpstr>Helvetica Neue</vt:lpstr>
      <vt:lpstr>Office Theme</vt:lpstr>
      <vt:lpstr>PowerPoint Presentation</vt:lpstr>
      <vt:lpstr>WHAT?</vt:lpstr>
      <vt:lpstr>WHY?</vt:lpstr>
      <vt:lpstr>WHEN?</vt:lpstr>
      <vt:lpstr> HOW? </vt:lpstr>
      <vt:lpstr>Let’s start</vt:lpstr>
      <vt:lpstr>Let’s start</vt:lpstr>
      <vt:lpstr>How to work on the poem?  </vt:lpstr>
      <vt:lpstr>PowerPoint Presentation</vt:lpstr>
      <vt:lpstr>How to work on the poem?  </vt:lpstr>
      <vt:lpstr>How to work on the poem?  </vt:lpstr>
      <vt:lpstr>Let’s continue</vt:lpstr>
      <vt:lpstr>Judging and scoring</vt:lpstr>
      <vt:lpstr>Rules:</vt:lpstr>
      <vt:lpstr>Judges’ advice</vt:lpstr>
      <vt:lpstr>Judges’ advice</vt:lpstr>
      <vt:lpstr>Rules for recording a poem</vt:lpstr>
      <vt:lpstr>Creative Writing for 15-18-year-olds</vt:lpstr>
      <vt:lpstr>Creative Writing </vt:lpstr>
      <vt:lpstr>Creative Writing </vt:lpstr>
      <vt:lpstr>Creative Writing </vt:lpstr>
      <vt:lpstr>Creative Writing </vt:lpstr>
      <vt:lpstr>Creative Writing </vt:lpstr>
      <vt:lpstr>Creative Writing </vt:lpstr>
      <vt:lpstr>Creative Writing </vt:lpstr>
      <vt:lpstr>Creative Writing </vt:lpstr>
      <vt:lpstr>Creative Writing </vt:lpstr>
      <vt:lpstr>Creative Writing </vt:lpstr>
      <vt:lpstr>Any other forms of creative Writing?</vt:lpstr>
      <vt:lpstr>Thank you for your attention.  Any questions?</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POETRY IN MY HEART </dc:title>
  <dc:creator>Diana Bolgare</dc:creator>
  <cp:lastModifiedBy>Diana Bolgare</cp:lastModifiedBy>
  <cp:revision>19</cp:revision>
  <dcterms:created xsi:type="dcterms:W3CDTF">2024-02-29T18:12:39Z</dcterms:created>
  <dcterms:modified xsi:type="dcterms:W3CDTF">2025-08-19T14:36:16Z</dcterms:modified>
</cp:coreProperties>
</file>